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261" r:id="rId4"/>
    <p:sldId id="262" r:id="rId5"/>
    <p:sldId id="281" r:id="rId6"/>
    <p:sldId id="264" r:id="rId7"/>
    <p:sldId id="274" r:id="rId8"/>
    <p:sldId id="275" r:id="rId9"/>
    <p:sldId id="277" r:id="rId10"/>
    <p:sldId id="313" r:id="rId11"/>
    <p:sldId id="278" r:id="rId12"/>
    <p:sldId id="279" r:id="rId13"/>
    <p:sldId id="280" r:id="rId14"/>
    <p:sldId id="28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5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290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B98345-B028-4801-B1F6-766BBB5F3CFE}">
          <p14:sldIdLst>
            <p14:sldId id="257"/>
            <p14:sldId id="258"/>
            <p14:sldId id="261"/>
            <p14:sldId id="262"/>
            <p14:sldId id="281"/>
            <p14:sldId id="264"/>
            <p14:sldId id="274"/>
            <p14:sldId id="275"/>
            <p14:sldId id="277"/>
            <p14:sldId id="313"/>
            <p14:sldId id="278"/>
            <p14:sldId id="279"/>
            <p14:sldId id="280"/>
            <p14:sldId id="289"/>
            <p14:sldId id="282"/>
            <p14:sldId id="283"/>
            <p14:sldId id="284"/>
            <p14:sldId id="285"/>
            <p14:sldId id="286"/>
            <p14:sldId id="287"/>
            <p14:sldId id="288"/>
            <p14:sldId id="265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90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2">
          <p15:clr>
            <a:srgbClr val="A4A3A4"/>
          </p15:clr>
        </p15:guide>
        <p15:guide id="2" pos="2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B"/>
    <a:srgbClr val="16A2DD"/>
    <a:srgbClr val="00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1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468" y="114"/>
      </p:cViewPr>
      <p:guideLst>
        <p:guide orient="horz" pos="972"/>
        <p:guide pos="2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AF3B-75DE-421F-A9CF-0C34E0AFA1A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709A-3E88-438F-AABA-703D387A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4F544CC-B9EA-4592-891B-D4DAC1238A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1D59A4A-58BC-4C51-B10C-8FD6A8EE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word-of-the-da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maieutic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9A4A-58BC-4C51-B10C-8FD6A8EE59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6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Helvetica" pitchFamily="-109" charset="0"/>
                <a:ea typeface="ＭＳ Ｐゴシック" pitchFamily="34" charset="-128"/>
                <a:cs typeface="Helvetica" pitchFamily="-109" charset="0"/>
              </a:rPr>
              <a:t>The </a:t>
            </a:r>
            <a:r>
              <a:rPr lang="en-US" altLang="en-US" dirty="0" err="1" smtClean="0">
                <a:latin typeface="Helvetica" pitchFamily="-109" charset="0"/>
                <a:ea typeface="ＭＳ Ｐゴシック" pitchFamily="34" charset="-128"/>
                <a:cs typeface="Helvetica" pitchFamily="-109" charset="0"/>
              </a:rPr>
              <a:t>preintervention</a:t>
            </a:r>
            <a:r>
              <a:rPr lang="en-US" altLang="en-US" dirty="0" smtClean="0">
                <a:latin typeface="Helvetica" pitchFamily="-109" charset="0"/>
                <a:ea typeface="ＭＳ Ｐゴシック" pitchFamily="34" charset="-128"/>
                <a:cs typeface="Helvetica" pitchFamily="-109" charset="0"/>
              </a:rPr>
              <a:t> period was between January 1, 2004, and August 31, 2005, and the </a:t>
            </a:r>
            <a:r>
              <a:rPr lang="en-US" altLang="en-US" dirty="0" err="1" smtClean="0">
                <a:latin typeface="Helvetica" pitchFamily="-109" charset="0"/>
                <a:ea typeface="ＭＳ Ｐゴシック" pitchFamily="34" charset="-128"/>
                <a:cs typeface="Helvetica" pitchFamily="-109" charset="0"/>
              </a:rPr>
              <a:t>postintervention</a:t>
            </a:r>
            <a:r>
              <a:rPr lang="en-US" altLang="en-US" dirty="0" smtClean="0">
                <a:latin typeface="Helvetica" pitchFamily="-109" charset="0"/>
                <a:ea typeface="ＭＳ Ｐゴシック" pitchFamily="34" charset="-128"/>
                <a:cs typeface="Helvetica" pitchFamily="-109" charset="0"/>
              </a:rPr>
              <a:t> period was between January 1, 2006, and August 31, 2007. CI indicates confidence interval.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A716-8761-4D9E-9AC9-391DC5F105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A73B-607C-EA40-BFBF-D6FCE88C183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531"/>
          <a:stretch/>
        </p:blipFill>
        <p:spPr>
          <a:xfrm>
            <a:off x="0" y="1002769"/>
            <a:ext cx="9144000" cy="24131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142599"/>
            <a:ext cx="9144000" cy="57422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42599"/>
            <a:ext cx="3265714" cy="5715399"/>
          </a:xfrm>
          <a:prstGeom prst="rect">
            <a:avLst/>
          </a:prstGeom>
          <a:solidFill>
            <a:srgbClr val="0096D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08CC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90" y="1773481"/>
            <a:ext cx="2456337" cy="1133232"/>
          </a:xfrm>
        </p:spPr>
        <p:txBody>
          <a:bodyPr anchor="t">
            <a:normAutofit/>
          </a:bodyPr>
          <a:lstStyle>
            <a:lvl1pPr algn="l">
              <a:lnSpc>
                <a:spcPts val="3440"/>
              </a:lnSpc>
              <a:defRPr sz="27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388" y="2906713"/>
            <a:ext cx="2506561" cy="15001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3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037-550D-40A3-8899-D207A539867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E6B7-C44F-4AB4-B0CC-968DF7A7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D689BA-B5B5-1640-A9F1-E0972600B74B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A41C458-C85E-4A41-9268-FE357D8D3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6248400"/>
            <a:ext cx="7848600" cy="476250"/>
          </a:xfrm>
        </p:spPr>
        <p:txBody>
          <a:bodyPr/>
          <a:lstStyle>
            <a:lvl1pPr>
              <a:buFont typeface="+mj-lt"/>
              <a:buAutoNum type="arabicPeriod"/>
              <a:defRPr sz="1000"/>
            </a:lvl1pPr>
            <a:lvl2pPr>
              <a:defRPr sz="105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2667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A182-E89E-43D4-8A0C-42F25D9BC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30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082512"/>
            <a:ext cx="8343041" cy="4043651"/>
          </a:xfrm>
        </p:spPr>
        <p:txBody>
          <a:bodyPr>
            <a:normAutofit/>
          </a:bodyPr>
          <a:lstStyle>
            <a:lvl1pPr marL="290513" indent="-290513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690563" indent="-230188">
              <a:buFont typeface="Arial"/>
              <a:buChar char="•"/>
              <a:defRPr sz="1800"/>
            </a:lvl3pPr>
            <a:lvl4pPr marL="113982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88803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4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630192"/>
            <a:ext cx="8343041" cy="3495971"/>
          </a:xfrm>
        </p:spPr>
        <p:txBody>
          <a:bodyPr>
            <a:normAutofit/>
          </a:bodyPr>
          <a:lstStyle>
            <a:lvl1pPr marL="290513" indent="-290513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690563" indent="-230188">
              <a:buFont typeface="Arial"/>
              <a:buChar char="•"/>
              <a:defRPr sz="1800"/>
            </a:lvl3pPr>
            <a:lvl4pPr marL="113982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88803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082800"/>
            <a:ext cx="8229600" cy="466725"/>
          </a:xfrm>
        </p:spPr>
        <p:txBody>
          <a:bodyPr>
            <a:noAutofit/>
          </a:bodyPr>
          <a:lstStyle>
            <a:lvl1pPr>
              <a:buFontTx/>
              <a:buNone/>
              <a:defRPr sz="2100"/>
            </a:lvl1pPr>
            <a:lvl2pPr>
              <a:buFontTx/>
              <a:buNone/>
              <a:defRPr sz="2100"/>
            </a:lvl2pPr>
            <a:lvl3pPr marL="230188" indent="0">
              <a:buFontTx/>
              <a:buNone/>
              <a:defRPr sz="2100"/>
            </a:lvl3pPr>
            <a:lvl4pPr marL="458787" indent="0">
              <a:buFontTx/>
              <a:buNone/>
              <a:defRPr sz="2100"/>
            </a:lvl4pPr>
            <a:lvl5pPr marL="688975" indent="0">
              <a:buFontTx/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60150"/>
            <a:ext cx="4038600" cy="4066013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458788" indent="-228600">
              <a:buFont typeface="Arial"/>
              <a:buChar char="•"/>
              <a:defRPr sz="1800"/>
            </a:lvl3pPr>
            <a:lvl4pPr marL="68897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8200" y="2060150"/>
            <a:ext cx="4038600" cy="4066013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458788" indent="-228600">
              <a:buFont typeface="Arial"/>
              <a:buChar char="•"/>
              <a:defRPr sz="1800"/>
            </a:lvl3pPr>
            <a:lvl4pPr marL="68897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50988"/>
            <a:ext cx="4038600" cy="409575"/>
          </a:xfrm>
        </p:spPr>
        <p:txBody>
          <a:bodyPr/>
          <a:lstStyle/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00" y="1550988"/>
            <a:ext cx="4038600" cy="409575"/>
          </a:xfrm>
        </p:spPr>
        <p:txBody>
          <a:bodyPr/>
          <a:lstStyle/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099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03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531"/>
          <a:stretch/>
        </p:blipFill>
        <p:spPr>
          <a:xfrm>
            <a:off x="0" y="-11339"/>
            <a:ext cx="9144000" cy="241312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74625"/>
            <a:ext cx="9144000" cy="561670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/>
          <a:srcRect r="531"/>
          <a:stretch/>
        </p:blipFill>
        <p:spPr>
          <a:xfrm>
            <a:off x="0" y="975956"/>
            <a:ext cx="9144000" cy="241312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115786"/>
            <a:ext cx="9144000" cy="57422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287" y="1258797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287" y="2190650"/>
            <a:ext cx="8229600" cy="513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8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2" r:id="rId3"/>
    <p:sldLayoutId id="2147483658" r:id="rId4"/>
    <p:sldLayoutId id="2147483657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Verdana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Tx/>
        <a:buNone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458788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08050" indent="-230188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490663" indent="-290513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ved=0CAcQjRxqFQoTCMur65Tx3cgCFQhMJgodLZICFA&amp;url=http://onemuse.com/2013/01/23/peaking-at-the-new-frontier/&amp;psig=AFQjCNGmk7NLodAOUjy_QuFMicN3He5euQ&amp;ust=14458714118203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1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3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37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40903"/>
            <a:ext cx="7772400" cy="245954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Respiratory Compromise Institute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CHEST 2017</a:t>
            </a:r>
          </a:p>
          <a:p>
            <a:r>
              <a:rPr lang="en-US" sz="2800" dirty="0">
                <a:solidFill>
                  <a:schemeClr val="tx1"/>
                </a:solidFill>
              </a:rPr>
              <a:t>Toronto, Canada</a:t>
            </a:r>
          </a:p>
        </p:txBody>
      </p:sp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18588" y="4778960"/>
          <a:ext cx="6717621" cy="127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3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Hospital-acquired RF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Present on admission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In-hospital 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32.7%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30 day post-hospital 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611" y="2022444"/>
            <a:ext cx="75970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100" dirty="0"/>
              <a:t>Claims classified into 2 cohorts: medical &amp; surgical DRG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100" dirty="0"/>
              <a:t>16,653 patients with a medical DRG developed respiratory failure after hospitalization (defined by physician billing)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100" dirty="0"/>
              <a:t>18,503 patients with a medical DRG had respiratory failure present on admission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100" dirty="0" smtClean="0"/>
              <a:t>Do </a:t>
            </a:r>
            <a:r>
              <a:rPr lang="en-US" sz="2100" dirty="0"/>
              <a:t>not resuscitate status (V49.86) 23.4% (HARF) vs. 23.7% (present on admission) [NS]</a:t>
            </a:r>
          </a:p>
        </p:txBody>
      </p:sp>
      <p:pic>
        <p:nvPicPr>
          <p:cNvPr id="8" name="Picture 7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813" y="1131094"/>
            <a:ext cx="7576537" cy="994172"/>
          </a:xfrm>
        </p:spPr>
        <p:txBody>
          <a:bodyPr/>
          <a:lstStyle/>
          <a:p>
            <a:r>
              <a:rPr lang="en-US" dirty="0"/>
              <a:t>ICD-9 Diagnosis Codes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83832" y="2306368"/>
          <a:ext cx="5976337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6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6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Hospital-acquired</a:t>
                      </a:r>
                      <a:r>
                        <a:rPr lang="en-US" sz="1400" baseline="0" dirty="0"/>
                        <a:t> RF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 on admission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CHF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Hypertension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Atrial fibrillation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Acute kidney</a:t>
                      </a:r>
                      <a:r>
                        <a:rPr lang="en-US" sz="1400" baseline="0" dirty="0"/>
                        <a:t> failure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Pneumonia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Septicemia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Diabetes mellitus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Severe sepsis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Acidosis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UTI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2736" y="987029"/>
            <a:ext cx="8502588" cy="994172"/>
          </a:xfrm>
        </p:spPr>
        <p:txBody>
          <a:bodyPr>
            <a:normAutofit/>
          </a:bodyPr>
          <a:lstStyle/>
          <a:p>
            <a:r>
              <a:rPr lang="en-US" dirty="0"/>
              <a:t>How good are claims data for defining mechanical ventilation?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2737" y="2052511"/>
          <a:ext cx="8042614" cy="80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0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sensitivity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specificity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696">
                <a:tc>
                  <a:txBody>
                    <a:bodyPr/>
                    <a:lstStyle/>
                    <a:p>
                      <a:r>
                        <a:rPr lang="en-US" sz="1400" dirty="0"/>
                        <a:t>ICD-9 procedure code for IMV or diagnosis code for acute respiratory failure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0.63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2737" y="3429000"/>
          <a:ext cx="804261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0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sensitivity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specificity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ICD-9 procedure code for IMV or diagnosis code for acute respiratory failure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0.87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2737" y="4648793"/>
          <a:ext cx="804261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0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sensitivity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specificity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ICD-9 procedure code for IMV or diagnosis code for acute respiratory failure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0.97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0741" y="5518027"/>
            <a:ext cx="64646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Kerlin</a:t>
            </a:r>
            <a:r>
              <a:rPr lang="en-US" sz="1050" dirty="0"/>
              <a:t> M, et al. Am J </a:t>
            </a:r>
            <a:r>
              <a:rPr lang="en-US" sz="1050" dirty="0" err="1"/>
              <a:t>Respir</a:t>
            </a:r>
            <a:r>
              <a:rPr lang="en-US" sz="1050" dirty="0"/>
              <a:t> </a:t>
            </a:r>
            <a:r>
              <a:rPr lang="en-US" sz="1050" dirty="0" err="1"/>
              <a:t>Crit</a:t>
            </a:r>
            <a:r>
              <a:rPr lang="en-US" sz="1050" dirty="0"/>
              <a:t> Care Med. 2016; 194(12):1548-1552.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2240" y="3127714"/>
            <a:ext cx="182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Medical DRG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2240" y="4322860"/>
            <a:ext cx="17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Surgical DRG</a:t>
            </a:r>
          </a:p>
        </p:txBody>
      </p:sp>
      <p:pic>
        <p:nvPicPr>
          <p:cNvPr id="10" name="Picture 9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221430" cy="3263504"/>
          </a:xfrm>
        </p:spPr>
        <p:txBody>
          <a:bodyPr/>
          <a:lstStyle/>
          <a:p>
            <a:r>
              <a:rPr lang="en-US" dirty="0"/>
              <a:t>Readily available source of “real world” health care data</a:t>
            </a:r>
          </a:p>
          <a:p>
            <a:r>
              <a:rPr lang="en-US" dirty="0"/>
              <a:t>Large population of unselected patients</a:t>
            </a:r>
          </a:p>
          <a:p>
            <a:r>
              <a:rPr lang="en-US" dirty="0"/>
              <a:t>Intended for financial &amp; administrative purposes, rather than clinical research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1" y="1521553"/>
            <a:ext cx="8159930" cy="223745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54585A"/>
                </a:solidFill>
              </a:rPr>
              <a:t>Respiratory Failure That </a:t>
            </a:r>
            <a:br>
              <a:rPr lang="en-US" sz="2700" b="1" dirty="0">
                <a:solidFill>
                  <a:srgbClr val="54585A"/>
                </a:solidFill>
              </a:rPr>
            </a:br>
            <a:r>
              <a:rPr lang="en-US" sz="2700" b="1" dirty="0">
                <a:solidFill>
                  <a:srgbClr val="54585A"/>
                </a:solidFill>
              </a:rPr>
              <a:t>Develops During Hospitalization: </a:t>
            </a:r>
            <a:r>
              <a:rPr lang="en-US" sz="3100" b="1" dirty="0">
                <a:solidFill>
                  <a:srgbClr val="54585A"/>
                </a:solidFill>
              </a:rPr>
              <a:t/>
            </a:r>
            <a:br>
              <a:rPr lang="en-US" sz="3100" b="1" dirty="0">
                <a:solidFill>
                  <a:srgbClr val="54585A"/>
                </a:solidFill>
              </a:rPr>
            </a:br>
            <a:r>
              <a:rPr lang="en-US" sz="3100" b="1" dirty="0">
                <a:solidFill>
                  <a:srgbClr val="54585A"/>
                </a:solidFill>
              </a:rPr>
              <a:t/>
            </a:r>
            <a:br>
              <a:rPr lang="en-US" sz="3100" b="1" dirty="0">
                <a:solidFill>
                  <a:srgbClr val="54585A"/>
                </a:solidFill>
              </a:rPr>
            </a:br>
            <a:r>
              <a:rPr lang="en-US" sz="2700" b="1" dirty="0">
                <a:solidFill>
                  <a:srgbClr val="54585A"/>
                </a:solidFill>
              </a:rPr>
              <a:t>         </a:t>
            </a:r>
            <a:r>
              <a:rPr lang="en-US" sz="2700" b="0" dirty="0">
                <a:solidFill>
                  <a:srgbClr val="54585A"/>
                </a:solidFill>
              </a:rPr>
              <a:t>A Comparison of Medical vs. Surgical</a:t>
            </a:r>
            <a:br>
              <a:rPr lang="en-US" sz="2700" b="0" dirty="0">
                <a:solidFill>
                  <a:srgbClr val="54585A"/>
                </a:solidFill>
              </a:rPr>
            </a:br>
            <a:r>
              <a:rPr lang="en-US" sz="2700" b="0" dirty="0">
                <a:solidFill>
                  <a:srgbClr val="54585A"/>
                </a:solidFill>
              </a:rPr>
              <a:t>                    Medicare Patients </a:t>
            </a:r>
            <a:r>
              <a:rPr lang="en-US" sz="3600" dirty="0">
                <a:solidFill>
                  <a:srgbClr val="54585A"/>
                </a:solidFill>
              </a:rPr>
              <a:t/>
            </a:r>
            <a:br>
              <a:rPr lang="en-US" sz="3600" dirty="0">
                <a:solidFill>
                  <a:srgbClr val="54585A"/>
                </a:solidFill>
              </a:rPr>
            </a:br>
            <a:r>
              <a:rPr lang="en-US" sz="2200" dirty="0">
                <a:solidFill>
                  <a:srgbClr val="54585A"/>
                </a:solidFill>
              </a:rPr>
              <a:t/>
            </a:r>
            <a:br>
              <a:rPr lang="en-US" sz="2200" dirty="0">
                <a:solidFill>
                  <a:srgbClr val="54585A"/>
                </a:solidFill>
              </a:rPr>
            </a:br>
            <a:endParaRPr lang="en-US" sz="2200" dirty="0">
              <a:solidFill>
                <a:srgbClr val="54585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3217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54585A"/>
                </a:solidFill>
              </a:rPr>
              <a:t>S </a:t>
            </a:r>
            <a:r>
              <a:rPr lang="en-US" sz="2400" dirty="0">
                <a:solidFill>
                  <a:srgbClr val="54585A"/>
                </a:solidFill>
              </a:rPr>
              <a:t>Braman</a:t>
            </a:r>
            <a:r>
              <a:rPr lang="en-US" sz="2400" baseline="30000" dirty="0">
                <a:solidFill>
                  <a:srgbClr val="54585A"/>
                </a:solidFill>
              </a:rPr>
              <a:t>1</a:t>
            </a:r>
            <a:r>
              <a:rPr lang="en-US" sz="2400" dirty="0">
                <a:solidFill>
                  <a:srgbClr val="54585A"/>
                </a:solidFill>
              </a:rPr>
              <a:t>, B Make</a:t>
            </a:r>
            <a:r>
              <a:rPr lang="en-US" sz="2400" baseline="30000" dirty="0">
                <a:solidFill>
                  <a:srgbClr val="54585A"/>
                </a:solidFill>
              </a:rPr>
              <a:t>2</a:t>
            </a:r>
            <a:r>
              <a:rPr lang="en-US" sz="2400" dirty="0">
                <a:solidFill>
                  <a:srgbClr val="54585A"/>
                </a:solidFill>
              </a:rPr>
              <a:t>, J Lamberti</a:t>
            </a:r>
            <a:r>
              <a:rPr lang="en-US" sz="2400" baseline="30000" dirty="0">
                <a:solidFill>
                  <a:srgbClr val="54585A"/>
                </a:solidFill>
              </a:rPr>
              <a:t>3</a:t>
            </a:r>
            <a:r>
              <a:rPr lang="en-US" sz="2400" dirty="0">
                <a:solidFill>
                  <a:srgbClr val="54585A"/>
                </a:solidFill>
              </a:rPr>
              <a:t>, S Nathan</a:t>
            </a:r>
            <a:r>
              <a:rPr lang="en-US" sz="2400" baseline="30000" dirty="0">
                <a:solidFill>
                  <a:srgbClr val="54585A"/>
                </a:solidFill>
              </a:rPr>
              <a:t>3</a:t>
            </a:r>
            <a:r>
              <a:rPr lang="en-US" sz="2400" dirty="0">
                <a:solidFill>
                  <a:srgbClr val="54585A"/>
                </a:solidFill>
              </a:rPr>
              <a:t>, N MacIntyre</a:t>
            </a:r>
            <a:r>
              <a:rPr lang="en-US" sz="2400" baseline="30000" dirty="0">
                <a:solidFill>
                  <a:srgbClr val="54585A"/>
                </a:solidFill>
              </a:rPr>
              <a:t>4</a:t>
            </a:r>
            <a:r>
              <a:rPr lang="en-US" sz="2400" dirty="0">
                <a:solidFill>
                  <a:srgbClr val="54585A"/>
                </a:solidFill>
              </a:rPr>
              <a:t>, P Porte</a:t>
            </a:r>
            <a:r>
              <a:rPr lang="en-US" sz="2400" baseline="30000" dirty="0">
                <a:solidFill>
                  <a:srgbClr val="54585A"/>
                </a:solidFill>
              </a:rPr>
              <a:t>5</a:t>
            </a:r>
            <a:r>
              <a:rPr lang="en-US" sz="2400" dirty="0">
                <a:solidFill>
                  <a:srgbClr val="54585A"/>
                </a:solidFill>
              </a:rPr>
              <a:t>, G Criner</a:t>
            </a:r>
            <a:r>
              <a:rPr lang="en-US" sz="2400" baseline="30000" dirty="0">
                <a:solidFill>
                  <a:srgbClr val="54585A"/>
                </a:solidFill>
              </a:rPr>
              <a:t>6   </a:t>
            </a:r>
          </a:p>
          <a:p>
            <a:r>
              <a:rPr lang="en-US" sz="2400" dirty="0">
                <a:solidFill>
                  <a:srgbClr val="54585A"/>
                </a:solidFill>
              </a:rPr>
              <a:t/>
            </a:r>
            <a:br>
              <a:rPr lang="en-US" sz="2400" dirty="0">
                <a:solidFill>
                  <a:srgbClr val="54585A"/>
                </a:solidFill>
              </a:rPr>
            </a:br>
            <a:r>
              <a:rPr lang="en-US" sz="2400" baseline="30000" dirty="0">
                <a:solidFill>
                  <a:srgbClr val="54585A"/>
                </a:solidFill>
              </a:rPr>
              <a:t>1</a:t>
            </a:r>
            <a:r>
              <a:rPr lang="en-US" sz="2400" dirty="0">
                <a:solidFill>
                  <a:srgbClr val="54585A"/>
                </a:solidFill>
              </a:rPr>
              <a:t>Icahn School of Medicine at Mount Sinai, </a:t>
            </a:r>
            <a:r>
              <a:rPr lang="en-US" sz="2400" baseline="30000" dirty="0">
                <a:solidFill>
                  <a:srgbClr val="54585A"/>
                </a:solidFill>
              </a:rPr>
              <a:t>2</a:t>
            </a:r>
            <a:r>
              <a:rPr lang="en-US" sz="2400" dirty="0">
                <a:solidFill>
                  <a:srgbClr val="54585A"/>
                </a:solidFill>
              </a:rPr>
              <a:t>National Jewish Health,  </a:t>
            </a:r>
            <a:r>
              <a:rPr lang="en-US" sz="2400" baseline="30000" dirty="0">
                <a:solidFill>
                  <a:srgbClr val="54585A"/>
                </a:solidFill>
              </a:rPr>
              <a:t>3</a:t>
            </a:r>
            <a:r>
              <a:rPr lang="en-US" sz="2400" dirty="0">
                <a:solidFill>
                  <a:srgbClr val="54585A"/>
                </a:solidFill>
              </a:rPr>
              <a:t>Inova Fairfax Hospital, </a:t>
            </a:r>
            <a:r>
              <a:rPr lang="en-US" sz="2400" baseline="30000" dirty="0">
                <a:solidFill>
                  <a:srgbClr val="54585A"/>
                </a:solidFill>
              </a:rPr>
              <a:t>4</a:t>
            </a:r>
            <a:r>
              <a:rPr lang="en-US" sz="2400" dirty="0">
                <a:solidFill>
                  <a:srgbClr val="54585A"/>
                </a:solidFill>
              </a:rPr>
              <a:t>Duke University, </a:t>
            </a:r>
            <a:r>
              <a:rPr lang="en-US" sz="2400" baseline="30000" dirty="0">
                <a:solidFill>
                  <a:srgbClr val="54585A"/>
                </a:solidFill>
              </a:rPr>
              <a:t>5</a:t>
            </a:r>
            <a:r>
              <a:rPr lang="en-US" sz="2400" dirty="0">
                <a:solidFill>
                  <a:srgbClr val="54585A"/>
                </a:solidFill>
              </a:rPr>
              <a:t>Respiratory Compromise Institute, </a:t>
            </a:r>
            <a:r>
              <a:rPr lang="en-US" sz="2400" baseline="30000" dirty="0">
                <a:solidFill>
                  <a:srgbClr val="54585A"/>
                </a:solidFill>
              </a:rPr>
              <a:t>6</a:t>
            </a:r>
            <a:r>
              <a:rPr lang="en-US" sz="2400" dirty="0">
                <a:solidFill>
                  <a:srgbClr val="54585A"/>
                </a:solidFill>
              </a:rPr>
              <a:t>Temple University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87" y="1246211"/>
            <a:ext cx="8229600" cy="793709"/>
          </a:xfrm>
        </p:spPr>
        <p:txBody>
          <a:bodyPr>
            <a:noAutofit/>
          </a:bodyPr>
          <a:lstStyle/>
          <a:p>
            <a:r>
              <a:rPr lang="en-US" b="1" dirty="0"/>
              <a:t>A Comparison of Medical vs. Surgical </a:t>
            </a:r>
            <a:br>
              <a:rPr lang="en-US" b="1" dirty="0"/>
            </a:br>
            <a:r>
              <a:rPr lang="en-US" b="1" dirty="0"/>
              <a:t>Medicare Patients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339889"/>
            <a:ext cx="8229600" cy="372998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Respiratory failure (RF) that develops during a hospitalization is associated with a high morbidity and mortality. These events occur in various hospital settings both medical and surgical and often, preceding respiratory compromise and acute </a:t>
            </a:r>
            <a:r>
              <a:rPr lang="en-US" dirty="0" err="1">
                <a:latin typeface="Calibri"/>
                <a:cs typeface="Calibri"/>
              </a:rPr>
              <a:t>decompensation</a:t>
            </a:r>
            <a:r>
              <a:rPr lang="en-US" dirty="0">
                <a:latin typeface="Calibri"/>
                <a:cs typeface="Calibri"/>
              </a:rPr>
              <a:t> is not anticipated.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Using CMS administrative claims data, we investigated RF that occurred &gt;24 hours after hospital admission and compared patients who had surgical and medical stays. Claims were classified into 2 cohorts; surgical and medical DRGs and these two groups were compared. Difference between proportions and Chi-Square tests were employed </a:t>
            </a:r>
          </a:p>
          <a:p>
            <a:endParaRPr lang="en-US" dirty="0"/>
          </a:p>
        </p:txBody>
      </p:sp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20920"/>
              </p:ext>
            </p:extLst>
          </p:nvPr>
        </p:nvGraphicFramePr>
        <p:xfrm>
          <a:off x="1349829" y="2187603"/>
          <a:ext cx="5910195" cy="435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0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0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5742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Surgical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#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13,895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16,653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72.4 yrs.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73.2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yrs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Prior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(1 Year)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Hospitalization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53%*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67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Previous Nursing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26%*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68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NIPPV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14%*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473" y="1095782"/>
            <a:ext cx="8655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Comparison of Medical vs. Surgical </a:t>
            </a:r>
          </a:p>
          <a:p>
            <a:r>
              <a:rPr lang="en-US" sz="2400" b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Medicare Patients  </a:t>
            </a:r>
            <a:endParaRPr lang="en-US" sz="2400" b="1" dirty="0" smtClean="0">
              <a:solidFill>
                <a:srgbClr val="5458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54585A"/>
                </a:solidFill>
              </a:rPr>
              <a:t>January </a:t>
            </a:r>
            <a:r>
              <a:rPr lang="en-US" dirty="0">
                <a:solidFill>
                  <a:srgbClr val="54585A"/>
                </a:solidFill>
              </a:rPr>
              <a:t>1, 2012 and December 31, 2014. </a:t>
            </a:r>
            <a:r>
              <a:rPr lang="en-US" b="1" dirty="0">
                <a:solidFill>
                  <a:srgbClr val="54585A"/>
                </a:solidFill>
              </a:rPr>
              <a:t> </a:t>
            </a:r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8917" y="654334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4585A"/>
                </a:solidFill>
              </a:rPr>
              <a:t>P&lt;0.001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2" y="1047147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585A"/>
                </a:solidFill>
              </a:rPr>
              <a:t>A Comparison of Medical vs. </a:t>
            </a:r>
            <a:r>
              <a:rPr lang="en-US" sz="2400" b="1" dirty="0" smtClean="0">
                <a:solidFill>
                  <a:srgbClr val="54585A"/>
                </a:solidFill>
              </a:rPr>
              <a:t>Surgical </a:t>
            </a:r>
            <a:r>
              <a:rPr lang="en-US" sz="2400" b="1" dirty="0">
                <a:solidFill>
                  <a:srgbClr val="54585A"/>
                </a:solidFill>
              </a:rPr>
              <a:t>Medicare </a:t>
            </a:r>
            <a:r>
              <a:rPr lang="en-US" sz="2400" b="1" dirty="0" smtClean="0">
                <a:solidFill>
                  <a:srgbClr val="54585A"/>
                </a:solidFill>
              </a:rPr>
              <a:t>Patients</a:t>
            </a:r>
            <a:endParaRPr lang="en-US" sz="2400" b="1" dirty="0">
              <a:solidFill>
                <a:srgbClr val="54585A"/>
              </a:solidFill>
            </a:endParaRPr>
          </a:p>
          <a:p>
            <a:pPr algn="ctr"/>
            <a:endParaRPr lang="en-US" sz="1600" b="1" dirty="0" smtClean="0">
              <a:solidFill>
                <a:srgbClr val="54585A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54585A"/>
                </a:solidFill>
              </a:rPr>
              <a:t> </a:t>
            </a:r>
            <a:r>
              <a:rPr lang="en-US" sz="1600" b="1" dirty="0">
                <a:solidFill>
                  <a:srgbClr val="54585A"/>
                </a:solidFill>
              </a:rPr>
              <a:t>Top ICD-9 Codes Found on Inpatient Stays with </a:t>
            </a:r>
          </a:p>
          <a:p>
            <a:pPr algn="ctr"/>
            <a:r>
              <a:rPr lang="en-US" sz="1600" b="1" dirty="0">
                <a:solidFill>
                  <a:srgbClr val="54585A"/>
                </a:solidFill>
              </a:rPr>
              <a:t>Respiratory Failure or Mechanical Ventilation code</a:t>
            </a:r>
            <a:r>
              <a:rPr lang="en-US" sz="2000" dirty="0">
                <a:solidFill>
                  <a:srgbClr val="54585A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9484"/>
              </p:ext>
            </p:extLst>
          </p:nvPr>
        </p:nvGraphicFramePr>
        <p:xfrm>
          <a:off x="1088571" y="2390979"/>
          <a:ext cx="7199930" cy="3742579"/>
        </p:xfrm>
        <a:graphic>
          <a:graphicData uri="http://schemas.openxmlformats.org/drawingml/2006/table">
            <a:tbl>
              <a:tblPr/>
              <a:tblGrid>
                <a:gridCol w="1801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5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75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7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22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76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4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Diagnoses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ICD-9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Surgical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Medical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Δ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0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Total Patients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30,548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  13,895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    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16,653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Acute respiratory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failure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518.81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17,741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6,566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47.3%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11,103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66.7%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19.4%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.001</a:t>
                      </a:r>
                    </a:p>
                  </a:txBody>
                  <a:tcPr marL="0" marR="8708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CHF NOS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12,084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4,530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32.6%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7,476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44.9%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12.3%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.001</a:t>
                      </a:r>
                    </a:p>
                  </a:txBody>
                  <a:tcPr marL="0" marR="8708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77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Hypertension NOS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11,497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5,508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39.6%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5,937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35.7%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.001</a:t>
                      </a:r>
                    </a:p>
                  </a:txBody>
                  <a:tcPr marL="0" marR="8708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34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Atrial fibrillation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427.31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10,841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4,914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35.4%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5,863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35.2%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n.s</a:t>
                      </a:r>
                      <a:r>
                        <a:rPr lang="nb-N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8708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Acute kidney failure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NOS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10,564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4,469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32.2%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6,046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36.3%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.001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87086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0786" y="6430633"/>
            <a:ext cx="3959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4585A"/>
                </a:solidFill>
              </a:rPr>
              <a:t>*Negative </a:t>
            </a:r>
            <a:r>
              <a:rPr lang="en-US" sz="1200" b="1" dirty="0" err="1">
                <a:solidFill>
                  <a:srgbClr val="54585A"/>
                </a:solidFill>
                <a:latin typeface="Times New Roman"/>
              </a:rPr>
              <a:t>Δ</a:t>
            </a:r>
            <a:r>
              <a:rPr lang="en-US" sz="1200" b="1" dirty="0">
                <a:solidFill>
                  <a:srgbClr val="54585A"/>
                </a:solidFill>
                <a:latin typeface="Times New Roman"/>
              </a:rPr>
              <a:t> </a:t>
            </a:r>
            <a:r>
              <a:rPr lang="en-US" sz="1200" dirty="0">
                <a:solidFill>
                  <a:srgbClr val="54585A"/>
                </a:solidFill>
              </a:rPr>
              <a:t>value means rate in surgical patients lower 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90045"/>
              </p:ext>
            </p:extLst>
          </p:nvPr>
        </p:nvGraphicFramePr>
        <p:xfrm>
          <a:off x="918918" y="2508426"/>
          <a:ext cx="7013457" cy="36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9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6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93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4613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  <a:p>
                      <a:r>
                        <a:rPr lang="en-US" sz="1600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!00%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Pneumonia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  486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7,664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2,506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5,126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30.8%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-12.7%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Chr. airway obstruct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  496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5,350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2,526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2,778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16.7%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+1.5%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96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Aspiration</a:t>
                      </a:r>
                    </a:p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  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4880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1,865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13.4%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2980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17.9%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      </a:t>
                      </a:r>
                      <a:r>
                        <a:rPr lang="en-US" sz="1600" b="1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>
                          <a:latin typeface="Calibri"/>
                          <a:cs typeface="Calibri"/>
                        </a:rPr>
                        <a:t>-4.5%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7746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/>
                          <a:cs typeface="Calibri"/>
                        </a:rPr>
                        <a:t>Exacerb</a:t>
                      </a:r>
                      <a:r>
                        <a:rPr lang="en-US" b="1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r>
                        <a:rPr lang="en-US" b="1" dirty="0">
                          <a:latin typeface="Calibri"/>
                          <a:cs typeface="Calibri"/>
                        </a:rPr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491.21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4001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 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3071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/>
                          <a:cs typeface="Calibri"/>
                        </a:rPr>
                        <a:t>     -11.8%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8918" y="2035641"/>
            <a:ext cx="787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4585A"/>
                </a:solidFill>
              </a:rPr>
              <a:t>Disease     ICD-9  Total       Surgical           Medical       Δ S vs M *            </a:t>
            </a:r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69" y="1101192"/>
            <a:ext cx="876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585A"/>
                </a:solidFill>
              </a:rPr>
              <a:t>Pulmonary Diagnostic Codes </a:t>
            </a:r>
          </a:p>
          <a:p>
            <a:r>
              <a:rPr lang="en-US" sz="2400" b="1" dirty="0">
                <a:solidFill>
                  <a:srgbClr val="54585A"/>
                </a:solidFill>
              </a:rPr>
              <a:t>for Inpatient Stays  Surgery vs. Medicine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864" y="6316261"/>
            <a:ext cx="395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4585A"/>
                </a:solidFill>
              </a:rPr>
              <a:t>*Negative </a:t>
            </a:r>
            <a:r>
              <a:rPr lang="en-US" sz="1200" b="1" dirty="0" err="1">
                <a:solidFill>
                  <a:srgbClr val="54585A"/>
                </a:solidFill>
                <a:latin typeface="Times New Roman"/>
              </a:rPr>
              <a:t>Δ</a:t>
            </a:r>
            <a:r>
              <a:rPr lang="en-US" sz="1200" b="1" dirty="0">
                <a:solidFill>
                  <a:srgbClr val="54585A"/>
                </a:solidFill>
                <a:latin typeface="Times New Roman"/>
              </a:rPr>
              <a:t> </a:t>
            </a:r>
            <a:r>
              <a:rPr lang="en-US" sz="1200" dirty="0">
                <a:solidFill>
                  <a:srgbClr val="54585A"/>
                </a:solidFill>
              </a:rPr>
              <a:t>value means rate in surgical patients lower </a:t>
            </a:r>
          </a:p>
          <a:p>
            <a:endParaRPr lang="en-US" sz="1200" dirty="0">
              <a:solidFill>
                <a:srgbClr val="54585A"/>
              </a:solidFill>
            </a:endParaRPr>
          </a:p>
        </p:txBody>
      </p:sp>
      <p:pic>
        <p:nvPicPr>
          <p:cNvPr id="6" name="Picture 5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15915"/>
              </p:ext>
            </p:extLst>
          </p:nvPr>
        </p:nvGraphicFramePr>
        <p:xfrm>
          <a:off x="971073" y="2401159"/>
          <a:ext cx="7428276" cy="306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7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7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0938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In-Hospital Mortality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Surgical  25.1%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Medical 32.7%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P&lt;0.0001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21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30 Days post-Discharge Mortality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Surgical  9.8%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Medical 15.3%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P&lt;0.0001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423" y="1092536"/>
            <a:ext cx="891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585A"/>
                </a:solidFill>
              </a:rPr>
              <a:t>In-Hospital and Post Hospital </a:t>
            </a:r>
            <a:endParaRPr lang="en-US" sz="2400" b="1" dirty="0" smtClean="0">
              <a:solidFill>
                <a:srgbClr val="54585A"/>
              </a:solidFill>
            </a:endParaRPr>
          </a:p>
          <a:p>
            <a:r>
              <a:rPr lang="en-US" sz="2400" b="1" dirty="0" smtClean="0">
                <a:solidFill>
                  <a:srgbClr val="54585A"/>
                </a:solidFill>
              </a:rPr>
              <a:t>30 </a:t>
            </a:r>
            <a:r>
              <a:rPr lang="en-US" sz="2400" b="1" dirty="0">
                <a:solidFill>
                  <a:srgbClr val="54585A"/>
                </a:solidFill>
              </a:rPr>
              <a:t>day Mortality Surgical vs. Medical</a:t>
            </a:r>
          </a:p>
        </p:txBody>
      </p:sp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Consultant </a:t>
            </a:r>
            <a:r>
              <a:rPr lang="en-US" dirty="0"/>
              <a:t>Medtronic / </a:t>
            </a:r>
            <a:r>
              <a:rPr lang="en-US" dirty="0" smtClean="0"/>
              <a:t>Covidien: Jeffery </a:t>
            </a:r>
            <a:r>
              <a:rPr lang="en-US" dirty="0"/>
              <a:t>S Vender, MD, MCCM, FCCP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26001"/>
              </p:ext>
            </p:extLst>
          </p:nvPr>
        </p:nvGraphicFramePr>
        <p:xfrm>
          <a:off x="1522768" y="1933982"/>
          <a:ext cx="6767215" cy="1321997"/>
        </p:xfrm>
        <a:graphic>
          <a:graphicData uri="http://schemas.openxmlformats.org/drawingml/2006/table">
            <a:tbl>
              <a:tblPr/>
              <a:tblGrid>
                <a:gridCol w="1137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1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7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85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14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04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Total Patients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Died not die </a:t>
                      </a:r>
                      <a:b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within 30 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Died in Hospital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Died within 30 </a:t>
                      </a:r>
                      <a:b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days of Discharge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6664" y="1102985"/>
            <a:ext cx="8141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Day Mortality Rate: Respiratory </a:t>
            </a:r>
          </a:p>
          <a:p>
            <a:r>
              <a:rPr lang="en-US" sz="2400" b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Compromise and Acute Kidney Failure</a:t>
            </a:r>
            <a:endParaRPr lang="en-US" sz="2400" dirty="0">
              <a:solidFill>
                <a:srgbClr val="5458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59619"/>
              </p:ext>
            </p:extLst>
          </p:nvPr>
        </p:nvGraphicFramePr>
        <p:xfrm>
          <a:off x="427596" y="3345689"/>
          <a:ext cx="8027766" cy="140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7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0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18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18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60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90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682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Dx of acute kidney failure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11,050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6,140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uk-UA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55.6%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3,223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29.2%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1,687</a:t>
                      </a:r>
                    </a:p>
                    <a:p>
                      <a:pPr algn="r" fontAlgn="b"/>
                      <a:endParaRPr lang="fi-FI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15.3%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2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 of acute kidney failure</a:t>
                      </a:r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5,603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uk-UA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2514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44.9%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2,224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39.7%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865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15.4%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00713"/>
              </p:ext>
            </p:extLst>
          </p:nvPr>
        </p:nvGraphicFramePr>
        <p:xfrm>
          <a:off x="427596" y="5139970"/>
          <a:ext cx="8272631" cy="125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0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40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40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40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6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Dx of acute kidney failure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9,735</a:t>
                      </a:r>
                    </a:p>
                    <a:p>
                      <a:pPr algn="r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6,892</a:t>
                      </a:r>
                    </a:p>
                    <a:p>
                      <a:pPr algn="r" fontAlgn="b"/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1,924</a:t>
                      </a:r>
                    </a:p>
                    <a:p>
                      <a:pPr algn="r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919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 of acute kidney failure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2593</a:t>
                      </a:r>
                    </a:p>
                    <a:p>
                      <a:pPr algn="r" fontAlgn="b"/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62.3%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1,129</a:t>
                      </a:r>
                    </a:p>
                    <a:p>
                      <a:pPr algn="r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endParaRPr lang="mr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4797" y="279169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4585A"/>
                </a:solidFill>
              </a:rPr>
              <a:t>Medical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596" y="47706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4585A"/>
                </a:solidFill>
              </a:rPr>
              <a:t>Surgical</a:t>
            </a:r>
          </a:p>
        </p:txBody>
      </p:sp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54585A"/>
                </a:solidFill>
                <a:latin typeface="Arial"/>
                <a:cs typeface="Arial"/>
              </a:rPr>
              <a:t>Medicare patients who develop in-hospital respiratory failure have multiple comorbidities during the index hospitalization.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54585A"/>
                </a:solidFill>
                <a:latin typeface="Arial"/>
                <a:cs typeface="Arial"/>
              </a:rPr>
              <a:t>Both medical and surgical groups had an unacceptably high hospital and 30 day post-hospital mortality that is worsened by renal failure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54585A"/>
                </a:solidFill>
                <a:latin typeface="Arial"/>
                <a:cs typeface="Arial"/>
              </a:rPr>
              <a:t>We </a:t>
            </a:r>
            <a:r>
              <a:rPr lang="en-US" dirty="0">
                <a:solidFill>
                  <a:srgbClr val="54585A"/>
                </a:solidFill>
                <a:latin typeface="Arial"/>
                <a:cs typeface="Arial"/>
              </a:rPr>
              <a:t>suggest </a:t>
            </a:r>
            <a:r>
              <a:rPr lang="en-US" dirty="0" smtClean="0">
                <a:solidFill>
                  <a:srgbClr val="54585A"/>
                </a:solidFill>
                <a:latin typeface="Arial"/>
                <a:cs typeface="Arial"/>
              </a:rPr>
              <a:t>that </a:t>
            </a:r>
            <a:r>
              <a:rPr lang="en-US" dirty="0">
                <a:solidFill>
                  <a:srgbClr val="54585A"/>
                </a:solidFill>
                <a:latin typeface="Arial"/>
                <a:cs typeface="Arial"/>
              </a:rPr>
              <a:t>respiratory compromise in hospitalized patients be carefully studied </a:t>
            </a:r>
            <a:r>
              <a:rPr lang="en-US" dirty="0">
                <a:solidFill>
                  <a:srgbClr val="54585A"/>
                </a:solidFill>
              </a:rPr>
              <a:t>and future research</a:t>
            </a:r>
            <a:r>
              <a:rPr lang="en-US" dirty="0">
                <a:solidFill>
                  <a:srgbClr val="54585A"/>
                </a:solidFill>
                <a:latin typeface="Arial"/>
                <a:cs typeface="Arial"/>
              </a:rPr>
              <a:t> focus on early preventive strategies to reduce respiratory failure that develops in the hospital.</a:t>
            </a:r>
          </a:p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371600" y="1986013"/>
            <a:ext cx="6400800" cy="462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Tx/>
              <a:buNone/>
              <a:defRPr sz="21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C82A5"/>
              </a:buClr>
            </a:pPr>
            <a:r>
              <a:rPr lang="en-US" dirty="0">
                <a:solidFill>
                  <a:srgbClr val="54585A">
                    <a:tint val="75000"/>
                  </a:srgbClr>
                </a:solidFill>
              </a:rPr>
              <a:t>Future Research Considerations – Surgical </a:t>
            </a:r>
          </a:p>
          <a:p>
            <a:pPr lvl="0">
              <a:buClr>
                <a:srgbClr val="5C82A5"/>
              </a:buClr>
            </a:pPr>
            <a:r>
              <a:rPr lang="en-US" i="1" dirty="0">
                <a:solidFill>
                  <a:srgbClr val="54585A">
                    <a:tint val="75000"/>
                  </a:srgbClr>
                </a:solidFill>
              </a:rPr>
              <a:t>“Future Opportunities in Perioperative Care: </a:t>
            </a:r>
          </a:p>
          <a:p>
            <a:pPr lvl="0">
              <a:buClr>
                <a:srgbClr val="5C82A5"/>
              </a:buClr>
            </a:pPr>
            <a:r>
              <a:rPr lang="en-US" i="1" dirty="0">
                <a:solidFill>
                  <a:srgbClr val="54585A">
                    <a:tint val="75000"/>
                  </a:srgbClr>
                </a:solidFill>
              </a:rPr>
              <a:t>The Role of Better Monitoring”</a:t>
            </a:r>
          </a:p>
          <a:p>
            <a:pPr lvl="0" defTabSz="914400" fontAlgn="base">
              <a:spcAft>
                <a:spcPct val="0"/>
              </a:spcAft>
              <a:buClr>
                <a:srgbClr val="FFFF00"/>
              </a:buClr>
            </a:pPr>
            <a:endParaRPr lang="en-US" dirty="0">
              <a:solidFill>
                <a:srgbClr val="54585A">
                  <a:tint val="75000"/>
                </a:srgbClr>
              </a:solidFill>
            </a:endParaRPr>
          </a:p>
          <a:p>
            <a:pPr lvl="0" defTabSz="914400" fontAlgn="base">
              <a:spcAft>
                <a:spcPct val="0"/>
              </a:spcAft>
              <a:buClr>
                <a:srgbClr val="FFFF00"/>
              </a:buClr>
            </a:pPr>
            <a:endParaRPr lang="en-US" dirty="0">
              <a:solidFill>
                <a:srgbClr val="54585A">
                  <a:tint val="75000"/>
                </a:srgbClr>
              </a:solidFill>
            </a:endParaRPr>
          </a:p>
          <a:p>
            <a:pPr lvl="0" defTabSz="914400" fontAlgn="base">
              <a:spcAft>
                <a:spcPct val="0"/>
              </a:spcAft>
              <a:buClr>
                <a:srgbClr val="FFFF00"/>
              </a:buClr>
            </a:pPr>
            <a:r>
              <a:rPr lang="en-US" dirty="0" smtClean="0">
                <a:solidFill>
                  <a:srgbClr val="54585A">
                    <a:tint val="75000"/>
                  </a:srgbClr>
                </a:solidFill>
              </a:rPr>
              <a:t>Jeffery </a:t>
            </a:r>
            <a:r>
              <a:rPr lang="en-US" dirty="0">
                <a:solidFill>
                  <a:srgbClr val="54585A">
                    <a:tint val="75000"/>
                  </a:srgbClr>
                </a:solidFill>
              </a:rPr>
              <a:t>S Vender, MD, MCCM, FCCP</a:t>
            </a: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endParaRPr lang="en-US" sz="1500" dirty="0">
              <a:solidFill>
                <a:srgbClr val="54585A">
                  <a:tint val="75000"/>
                </a:srgbClr>
              </a:solidFill>
            </a:endParaRP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r>
              <a:rPr lang="en-US" sz="1500" dirty="0">
                <a:solidFill>
                  <a:srgbClr val="54585A">
                    <a:tint val="75000"/>
                  </a:srgbClr>
                </a:solidFill>
              </a:rPr>
              <a:t>Emeritus, Harris Family Foundation Chairman </a:t>
            </a: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r>
              <a:rPr lang="en-US" sz="1500" dirty="0">
                <a:solidFill>
                  <a:srgbClr val="54585A">
                    <a:tint val="75000"/>
                  </a:srgbClr>
                </a:solidFill>
              </a:rPr>
              <a:t>Department of Anesthesia</a:t>
            </a: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r>
              <a:rPr lang="en-US" sz="1500" dirty="0" err="1">
                <a:solidFill>
                  <a:srgbClr val="54585A">
                    <a:tint val="75000"/>
                  </a:srgbClr>
                </a:solidFill>
              </a:rPr>
              <a:t>NorthShore</a:t>
            </a:r>
            <a:r>
              <a:rPr lang="en-US" sz="1500" dirty="0">
                <a:solidFill>
                  <a:srgbClr val="54585A">
                    <a:tint val="75000"/>
                  </a:srgbClr>
                </a:solidFill>
              </a:rPr>
              <a:t> University </a:t>
            </a:r>
            <a:r>
              <a:rPr lang="en-US" sz="1500" dirty="0" err="1">
                <a:solidFill>
                  <a:srgbClr val="54585A">
                    <a:tint val="75000"/>
                  </a:srgbClr>
                </a:solidFill>
              </a:rPr>
              <a:t>HealthSystem</a:t>
            </a:r>
            <a:endParaRPr lang="en-US" sz="1500" dirty="0">
              <a:solidFill>
                <a:srgbClr val="54585A">
                  <a:tint val="75000"/>
                </a:srgbClr>
              </a:solidFill>
            </a:endParaRP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r>
              <a:rPr lang="en-US" sz="1500" dirty="0">
                <a:solidFill>
                  <a:srgbClr val="54585A">
                    <a:tint val="75000"/>
                  </a:srgbClr>
                </a:solidFill>
              </a:rPr>
              <a:t>Clinical Professor Anesthesiology</a:t>
            </a:r>
          </a:p>
          <a:p>
            <a:pPr lvl="0" defTabSz="914400" fontAlgn="base">
              <a:lnSpc>
                <a:spcPts val="1800"/>
              </a:lnSpc>
              <a:spcAft>
                <a:spcPct val="0"/>
              </a:spcAft>
              <a:buClr>
                <a:srgbClr val="FFFF00"/>
              </a:buClr>
            </a:pPr>
            <a:r>
              <a:rPr lang="en-US" sz="1500" dirty="0">
                <a:solidFill>
                  <a:srgbClr val="54585A">
                    <a:tint val="75000"/>
                  </a:srgbClr>
                </a:solidFill>
              </a:rPr>
              <a:t>University of Chicago, Pritzker School of Medicine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870"/>
            <a:ext cx="7772400" cy="596765"/>
          </a:xfrm>
        </p:spPr>
        <p:txBody>
          <a:bodyPr/>
          <a:lstStyle/>
          <a:p>
            <a:pPr algn="ctr"/>
            <a:r>
              <a:rPr lang="en-US" dirty="0"/>
              <a:t>Respiratory Compromise Institute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25" y="3307145"/>
            <a:ext cx="1018120" cy="92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57" y="3342691"/>
            <a:ext cx="927658" cy="8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19917"/>
            <a:ext cx="3810000" cy="4776083"/>
          </a:xfrm>
        </p:spPr>
        <p:txBody>
          <a:bodyPr>
            <a:normAutofit fontScale="47500" lnSpcReduction="20000"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Preventable </a:t>
            </a:r>
            <a:r>
              <a:rPr lang="en-US" sz="2400" b="1" u="sng" dirty="0" smtClean="0">
                <a:solidFill>
                  <a:schemeClr val="tx2"/>
                </a:solidFill>
              </a:rPr>
              <a:t>deaths: </a:t>
            </a:r>
            <a:r>
              <a:rPr lang="en-US" sz="2400" dirty="0"/>
              <a:t>44-400,000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Third </a:t>
            </a:r>
            <a:r>
              <a:rPr lang="en-US" sz="2400" dirty="0"/>
              <a:t>leading cause death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Cardiac</a:t>
            </a:r>
            <a:r>
              <a:rPr lang="en-US" dirty="0"/>
              <a:t>; cancer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Human error inevitable (</a:t>
            </a:r>
            <a:r>
              <a:rPr lang="en-US" sz="2400" dirty="0" smtClean="0"/>
              <a:t>presumption)</a:t>
            </a:r>
          </a:p>
          <a:p>
            <a:endParaRPr lang="en-US" sz="2400" dirty="0" smtClean="0"/>
          </a:p>
          <a:p>
            <a:r>
              <a:rPr lang="en-US" sz="2400" b="1" u="sng" dirty="0">
                <a:solidFill>
                  <a:schemeClr val="tx2"/>
                </a:solidFill>
              </a:rPr>
              <a:t>Medical error:</a:t>
            </a:r>
          </a:p>
          <a:p>
            <a:r>
              <a:rPr lang="en-US" sz="2400" dirty="0"/>
              <a:t>“an unintended act </a:t>
            </a:r>
            <a:r>
              <a:rPr lang="en-US" sz="2400" b="1" dirty="0">
                <a:solidFill>
                  <a:schemeClr val="tx2"/>
                </a:solidFill>
              </a:rPr>
              <a:t>(omission or commission)</a:t>
            </a:r>
            <a:r>
              <a:rPr lang="en-US" sz="2400" dirty="0"/>
              <a:t> </a:t>
            </a:r>
          </a:p>
          <a:p>
            <a:r>
              <a:rPr lang="en-US" sz="2400" dirty="0"/>
              <a:t>or one that does not achieve its intended outcome;</a:t>
            </a:r>
          </a:p>
          <a:p>
            <a:r>
              <a:rPr lang="en-US" sz="2400" dirty="0"/>
              <a:t>the failure of a planned action as intended </a:t>
            </a:r>
            <a:r>
              <a:rPr lang="en-US" sz="2400" b="1" dirty="0">
                <a:solidFill>
                  <a:schemeClr val="tx2"/>
                </a:solidFill>
              </a:rPr>
              <a:t>(execution) </a:t>
            </a:r>
            <a:r>
              <a:rPr lang="en-US" sz="2400" dirty="0"/>
              <a:t>;</a:t>
            </a:r>
          </a:p>
          <a:p>
            <a:r>
              <a:rPr lang="en-US" sz="2400" dirty="0"/>
              <a:t>the use of a wrong plan to achieve an aim </a:t>
            </a:r>
            <a:r>
              <a:rPr lang="en-US" sz="2400" b="1" dirty="0">
                <a:solidFill>
                  <a:schemeClr val="tx2"/>
                </a:solidFill>
              </a:rPr>
              <a:t>(planning) </a:t>
            </a:r>
            <a:r>
              <a:rPr lang="en-US" sz="2400" dirty="0"/>
              <a:t>;</a:t>
            </a:r>
          </a:p>
          <a:p>
            <a:r>
              <a:rPr lang="en-US" sz="2400" dirty="0"/>
              <a:t> or a deviation from the </a:t>
            </a:r>
            <a:r>
              <a:rPr lang="en-US" sz="2400" b="1" dirty="0">
                <a:solidFill>
                  <a:schemeClr val="tx2"/>
                </a:solidFill>
              </a:rPr>
              <a:t>process</a:t>
            </a:r>
            <a:r>
              <a:rPr lang="en-US" sz="2400" dirty="0"/>
              <a:t> of care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r>
              <a:rPr lang="en-US" sz="2300" b="1" u="sng" dirty="0">
                <a:solidFill>
                  <a:schemeClr val="tx2"/>
                </a:solidFill>
              </a:rPr>
              <a:t>Strategies to address 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Readily available remedies </a:t>
            </a:r>
            <a:r>
              <a:rPr lang="en-US" b="1" dirty="0">
                <a:solidFill>
                  <a:schemeClr val="tx2"/>
                </a:solidFill>
              </a:rPr>
              <a:t>(Rescue)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Make errors less frequent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i="1" u="sng" dirty="0">
                <a:solidFill>
                  <a:schemeClr val="tx2"/>
                </a:solidFill>
              </a:rPr>
              <a:t>Culture of safety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Make errors more visible when they occur </a:t>
            </a:r>
            <a:r>
              <a:rPr lang="en-US" b="1" dirty="0">
                <a:solidFill>
                  <a:schemeClr val="tx2"/>
                </a:solidFill>
              </a:rPr>
              <a:t>(awareness</a:t>
            </a:r>
            <a:r>
              <a:rPr lang="en-US" b="1" dirty="0" smtClean="0">
                <a:solidFill>
                  <a:schemeClr val="tx2"/>
                </a:solidFill>
              </a:rPr>
              <a:t>)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Martin Makary BMJ 2016 (Page 1)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275" y="1250249"/>
            <a:ext cx="3415107" cy="54386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0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433" y="2551837"/>
            <a:ext cx="684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b="1" i="1" u="sng" kern="0" dirty="0">
                <a:solidFill>
                  <a:schemeClr val="tx2"/>
                </a:solidFill>
                <a:ea typeface="ＭＳ Ｐゴシック" pitchFamily="34" charset="-128"/>
              </a:rPr>
              <a:t>“Respiratory compromise”</a:t>
            </a:r>
            <a:r>
              <a:rPr lang="en-US" altLang="en-US" u="sng" kern="0" dirty="0">
                <a:ea typeface="ＭＳ Ｐゴシック" pitchFamily="34" charset="-128"/>
              </a:rPr>
              <a:t> </a:t>
            </a:r>
            <a:r>
              <a:rPr lang="en-US" altLang="en-US" kern="0" dirty="0">
                <a:ea typeface="ＭＳ Ｐゴシック" pitchFamily="34" charset="-128"/>
              </a:rPr>
              <a:t>is defined as a state in which there is a </a:t>
            </a:r>
            <a:r>
              <a:rPr lang="en-US" altLang="en-US" b="1" i="1" u="sng" kern="0" dirty="0">
                <a:ea typeface="ＭＳ Ｐゴシック" pitchFamily="34" charset="-128"/>
              </a:rPr>
              <a:t>high</a:t>
            </a:r>
            <a:r>
              <a:rPr lang="en-US" altLang="en-US" b="1" i="1" kern="0" dirty="0">
                <a:ea typeface="ＭＳ Ｐゴシック" pitchFamily="34" charset="-128"/>
              </a:rPr>
              <a:t> </a:t>
            </a:r>
            <a:r>
              <a:rPr lang="en-US" altLang="en-US" i="1" kern="0" dirty="0">
                <a:ea typeface="ＭＳ Ｐゴシック" pitchFamily="34" charset="-128"/>
              </a:rPr>
              <a:t>likelihood of decompensation</a:t>
            </a:r>
            <a:r>
              <a:rPr lang="en-US" altLang="en-US" kern="0" dirty="0">
                <a:ea typeface="ＭＳ Ｐゴシック" pitchFamily="34" charset="-128"/>
              </a:rPr>
              <a:t> into respiratory failure or death, but in which specific interventions </a:t>
            </a:r>
            <a:r>
              <a:rPr lang="en-US" altLang="en-US" i="1" kern="0" dirty="0">
                <a:solidFill>
                  <a:schemeClr val="tx2"/>
                </a:solidFill>
                <a:ea typeface="ＭＳ Ｐゴシック" pitchFamily="34" charset="-128"/>
              </a:rPr>
              <a:t>(</a:t>
            </a:r>
            <a:r>
              <a:rPr lang="en-US" altLang="en-US" b="1" i="1" kern="0" dirty="0">
                <a:solidFill>
                  <a:schemeClr val="tx2"/>
                </a:solidFill>
                <a:ea typeface="ＭＳ Ｐゴシック" pitchFamily="34" charset="-128"/>
              </a:rPr>
              <a:t>enhanced monitoring and/or therapies)</a:t>
            </a:r>
            <a:r>
              <a:rPr lang="en-US" altLang="en-US" i="1" kern="0" dirty="0">
                <a:ea typeface="ＭＳ Ｐゴシック" pitchFamily="34" charset="-128"/>
              </a:rPr>
              <a:t> </a:t>
            </a:r>
            <a:r>
              <a:rPr lang="en-US" altLang="en-US" kern="0" dirty="0">
                <a:ea typeface="ＭＳ Ｐゴシック" pitchFamily="34" charset="-128"/>
              </a:rPr>
              <a:t>might prevent or mitigate decompensation</a:t>
            </a:r>
            <a:r>
              <a:rPr lang="en-US" altLang="en-US" kern="0" dirty="0" smtClean="0">
                <a:ea typeface="ＭＳ Ｐゴシック" pitchFamily="34" charset="-128"/>
              </a:rPr>
              <a:t>.    </a:t>
            </a:r>
            <a:endParaRPr lang="en-US" altLang="en-US" kern="0" dirty="0">
              <a:ea typeface="ＭＳ Ｐゴシック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4433" y="1544833"/>
            <a:ext cx="8229600" cy="79370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srgbClr val="00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RCI: Respiratory Compromise</a:t>
            </a:r>
            <a:br>
              <a:rPr lang="en-US" sz="3600" dirty="0">
                <a:solidFill>
                  <a:srgbClr val="00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4362315"/>
            <a:ext cx="2059728" cy="1366286"/>
          </a:xfrm>
          <a:prstGeom prst="rect">
            <a:avLst/>
          </a:prstGeom>
        </p:spPr>
      </p:pic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umsumla.files.wordpress.com/2013/01/welcometonewfront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51" y="1727608"/>
            <a:ext cx="5800417" cy="27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437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tx2"/>
                </a:solidFill>
              </a:rPr>
              <a:t>     </a:t>
            </a:r>
            <a:r>
              <a:rPr lang="en-US" sz="3600" dirty="0" smtClean="0"/>
              <a:t>OR</a:t>
            </a:r>
            <a:r>
              <a:rPr lang="en-US" sz="3600" dirty="0" smtClean="0">
                <a:solidFill>
                  <a:schemeClr val="tx2"/>
                </a:solidFill>
              </a:rPr>
              <a:t>               </a:t>
            </a:r>
            <a:r>
              <a:rPr lang="en-US" sz="3600" dirty="0" smtClean="0"/>
              <a:t>NORA</a:t>
            </a:r>
            <a:r>
              <a:rPr lang="en-US" sz="3600" dirty="0" smtClean="0">
                <a:solidFill>
                  <a:schemeClr val="tx2"/>
                </a:solidFill>
              </a:rPr>
              <a:t>                  </a:t>
            </a:r>
            <a:r>
              <a:rPr lang="en-US" sz="3600" dirty="0"/>
              <a:t>WARD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580272" y="5266954"/>
            <a:ext cx="12413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181267" y="5266954"/>
            <a:ext cx="12413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57434" y="1136301"/>
            <a:ext cx="3256143" cy="635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Respiratory Illness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69888" y="4637088"/>
            <a:ext cx="241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Stable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respiratory illness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38575" y="4637088"/>
            <a:ext cx="204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Respiratory Compromise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638925" y="4637088"/>
            <a:ext cx="204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Respiratory Failure</a:t>
            </a:r>
          </a:p>
        </p:txBody>
      </p:sp>
      <p:sp>
        <p:nvSpPr>
          <p:cNvPr id="37894" name="Right Triangle 4"/>
          <p:cNvSpPr>
            <a:spLocks noChangeArrowheads="1"/>
          </p:cNvSpPr>
          <p:nvPr/>
        </p:nvSpPr>
        <p:spPr bwMode="auto">
          <a:xfrm flipH="1">
            <a:off x="838200" y="1731963"/>
            <a:ext cx="7694613" cy="2905125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69888" y="171291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Mortality</a:t>
            </a:r>
          </a:p>
        </p:txBody>
      </p:sp>
      <p:cxnSp>
        <p:nvCxnSpPr>
          <p:cNvPr id="37896" name="Straight Connector 9"/>
          <p:cNvCxnSpPr>
            <a:cxnSpLocks noChangeShapeType="1"/>
            <a:stCxn id="37894" idx="4"/>
          </p:cNvCxnSpPr>
          <p:nvPr/>
        </p:nvCxnSpPr>
        <p:spPr bwMode="auto">
          <a:xfrm rot="5400000" flipH="1" flipV="1">
            <a:off x="-438944" y="3359944"/>
            <a:ext cx="255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6389688" y="1441450"/>
            <a:ext cx="244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ICU admission criteria</a:t>
            </a:r>
          </a:p>
        </p:txBody>
      </p:sp>
      <p:cxnSp>
        <p:nvCxnSpPr>
          <p:cNvPr id="37898" name="Straight Connector 10"/>
          <p:cNvCxnSpPr>
            <a:cxnSpLocks noChangeShapeType="1"/>
          </p:cNvCxnSpPr>
          <p:nvPr/>
        </p:nvCxnSpPr>
        <p:spPr bwMode="auto">
          <a:xfrm rot="16200000" flipH="1">
            <a:off x="6600825" y="2070101"/>
            <a:ext cx="51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993557" y="6089300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Morrison MD</a:t>
            </a:r>
            <a:endParaRPr lang="en-US" dirty="0"/>
          </a:p>
        </p:txBody>
      </p:sp>
      <p:pic>
        <p:nvPicPr>
          <p:cNvPr id="13" name="Picture 2" descr="Image result for university of california san dieg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65"/>
            <a:ext cx="2325518" cy="4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 Database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300" b="1" u="sng" dirty="0"/>
              <a:t>NORA vs. 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300" b="1" dirty="0"/>
              <a:t>Older ,sicker patients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300" b="1" dirty="0"/>
              <a:t>Increased risk of </a:t>
            </a:r>
            <a:r>
              <a:rPr lang="en-US" sz="1300" b="1" i="1" dirty="0"/>
              <a:t>death </a:t>
            </a:r>
            <a:endParaRPr lang="en-US" sz="1300" b="1" i="1" dirty="0" smtClean="0"/>
          </a:p>
          <a:p>
            <a:pPr marL="744538" lvl="2" indent="-285750">
              <a:buFont typeface="Wingdings" panose="05000000000000000000" pitchFamily="2" charset="2"/>
              <a:buChar char="§"/>
            </a:pPr>
            <a:r>
              <a:rPr lang="en-US" sz="1300" dirty="0" smtClean="0"/>
              <a:t>54 </a:t>
            </a:r>
            <a:r>
              <a:rPr lang="en-US" sz="1300" dirty="0"/>
              <a:t>vs 29%, P&lt; 0.001</a:t>
            </a:r>
          </a:p>
          <a:p>
            <a:pPr lvl="1"/>
            <a:r>
              <a:rPr lang="en-US" sz="1300" b="1" dirty="0"/>
              <a:t>Higher risk of </a:t>
            </a:r>
            <a:r>
              <a:rPr lang="en-US" sz="1300" b="1" i="1" u="sng" dirty="0">
                <a:solidFill>
                  <a:schemeClr val="tx2"/>
                </a:solidFill>
              </a:rPr>
              <a:t>respiratory complications</a:t>
            </a:r>
          </a:p>
          <a:p>
            <a:pPr marL="744538" lvl="2" indent="-285750">
              <a:buFont typeface="Wingdings" panose="05000000000000000000" pitchFamily="2" charset="2"/>
              <a:buChar char="§"/>
            </a:pPr>
            <a:r>
              <a:rPr lang="en-US" sz="1300" dirty="0"/>
              <a:t>44% vs 20%, P &lt; 0.001</a:t>
            </a:r>
          </a:p>
          <a:p>
            <a:pPr lvl="1"/>
            <a:r>
              <a:rPr lang="en-US" sz="1300" b="1" dirty="0"/>
              <a:t>Inadequate </a:t>
            </a:r>
            <a:r>
              <a:rPr lang="en-US" sz="1300" b="1" i="1" dirty="0">
                <a:solidFill>
                  <a:schemeClr val="tx2"/>
                </a:solidFill>
              </a:rPr>
              <a:t>oxygenation/ventilation</a:t>
            </a:r>
          </a:p>
          <a:p>
            <a:pPr marL="744538" lvl="2" indent="-285750">
              <a:buFont typeface="Wingdings" panose="05000000000000000000" pitchFamily="2" charset="2"/>
              <a:buChar char="§"/>
            </a:pPr>
            <a:r>
              <a:rPr lang="en-US" sz="1300" dirty="0"/>
              <a:t>21% vs 3%, P &lt; 0.001</a:t>
            </a:r>
          </a:p>
          <a:p>
            <a:pPr marL="744538" lvl="2" indent="-285750">
              <a:buFont typeface="Wingdings" panose="05000000000000000000" pitchFamily="2" charset="2"/>
              <a:buChar char="§"/>
            </a:pPr>
            <a:r>
              <a:rPr lang="en-US" sz="1300" dirty="0"/>
              <a:t>Associated factors</a:t>
            </a:r>
          </a:p>
          <a:p>
            <a:pPr lvl="3"/>
            <a:r>
              <a:rPr lang="en-US" sz="1300" dirty="0"/>
              <a:t>Non-vigilance</a:t>
            </a:r>
          </a:p>
          <a:p>
            <a:pPr lvl="3"/>
            <a:r>
              <a:rPr lang="en-US" sz="1300" dirty="0"/>
              <a:t>Inappropriate anesthetic technique</a:t>
            </a:r>
          </a:p>
          <a:p>
            <a:pPr lvl="3"/>
            <a:r>
              <a:rPr lang="en-US" sz="1300" dirty="0"/>
              <a:t>Inappropriate (substandard) monitoring</a:t>
            </a:r>
          </a:p>
          <a:p>
            <a:pPr marL="230188" lvl="2" indent="0">
              <a:buNone/>
            </a:pPr>
            <a:endParaRPr lang="en-US" sz="1300" dirty="0"/>
          </a:p>
          <a:p>
            <a:pPr lvl="1"/>
            <a:r>
              <a:rPr lang="en-US" sz="1300" b="1" u="sng" dirty="0">
                <a:solidFill>
                  <a:schemeClr val="tx2"/>
                </a:solidFill>
              </a:rPr>
              <a:t>Preventable by better monitoring</a:t>
            </a:r>
          </a:p>
          <a:p>
            <a:pPr marL="744538" lvl="2" indent="-285750">
              <a:buFont typeface="Wingdings" panose="05000000000000000000" pitchFamily="2" charset="2"/>
              <a:buChar char="§"/>
            </a:pPr>
            <a:r>
              <a:rPr lang="en-US" sz="1300" dirty="0"/>
              <a:t>32% vs 8%, P&lt;0.001</a:t>
            </a:r>
          </a:p>
          <a:p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9978" y="6340512"/>
            <a:ext cx="2044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Metzner-APSF Spring 2011</a:t>
            </a:r>
            <a:endParaRPr lang="en-US" sz="1200" i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3" y="1981200"/>
            <a:ext cx="3091984" cy="183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8" y="3933081"/>
            <a:ext cx="3089359" cy="181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metzner co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5" y="2052506"/>
            <a:ext cx="1479275" cy="2039318"/>
          </a:xfrm>
          <a:prstGeom prst="rect">
            <a:avLst/>
          </a:prstGeom>
        </p:spPr>
      </p:pic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Standards</a:t>
            </a:r>
          </a:p>
          <a:p>
            <a:pPr lvl="1"/>
            <a:r>
              <a:rPr lang="en-US" dirty="0"/>
              <a:t>3.2.1- Continual monitoring for expired CO</a:t>
            </a:r>
            <a:r>
              <a:rPr lang="en-US" baseline="-25000" dirty="0"/>
              <a:t>2 </a:t>
            </a:r>
            <a:r>
              <a:rPr lang="en-US" dirty="0"/>
              <a:t>shall be performed</a:t>
            </a:r>
          </a:p>
          <a:p>
            <a:pPr lvl="1"/>
            <a:r>
              <a:rPr lang="en-US" dirty="0"/>
              <a:t>3.2.2- When an endotracheal tube or LMA is inserted it must be verified by carbon dioxide in expired gas</a:t>
            </a:r>
          </a:p>
          <a:p>
            <a:pPr lvl="1"/>
            <a:r>
              <a:rPr lang="en-US" dirty="0"/>
              <a:t>3.2.4- </a:t>
            </a:r>
            <a:r>
              <a:rPr lang="en-US" b="1" dirty="0">
                <a:solidFill>
                  <a:schemeClr val="tx2"/>
                </a:solidFill>
              </a:rPr>
              <a:t>During </a:t>
            </a:r>
            <a:r>
              <a:rPr lang="en-US" b="1" u="sng" dirty="0">
                <a:solidFill>
                  <a:schemeClr val="tx2"/>
                </a:solidFill>
              </a:rPr>
              <a:t>moderate or deep sedation </a:t>
            </a:r>
            <a:r>
              <a:rPr lang="en-US" b="1" dirty="0">
                <a:solidFill>
                  <a:schemeClr val="tx2"/>
                </a:solidFill>
              </a:rPr>
              <a:t>ventilation shall be evaluated by the presence of exhaled carbon dioxide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083" y="6060217"/>
            <a:ext cx="479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Adapted from ASA Standards for Basic Anesthesia Monitoring. 2011</a:t>
            </a:r>
          </a:p>
          <a:p>
            <a:pPr algn="r"/>
            <a:r>
              <a:rPr lang="en-US" sz="1200" i="1" dirty="0" smtClean="0"/>
              <a:t>Also adopted by AAGBI in 2011</a:t>
            </a:r>
            <a:endParaRPr lang="en-US" sz="1200" i="1" dirty="0"/>
          </a:p>
        </p:txBody>
      </p:sp>
      <p:pic>
        <p:nvPicPr>
          <p:cNvPr id="1026" name="Picture 2" descr="Image result for american society of anesthesiolog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94" y="1270685"/>
            <a:ext cx="36766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2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2786743"/>
            <a:ext cx="8343041" cy="3914187"/>
          </a:xfrm>
        </p:spPr>
        <p:txBody>
          <a:bodyPr>
            <a:normAutofit/>
          </a:bodyPr>
          <a:lstStyle/>
          <a:p>
            <a:r>
              <a:rPr lang="en-US" sz="1600" dirty="0"/>
              <a:t>Opioid use is associated with </a:t>
            </a:r>
            <a:r>
              <a:rPr lang="en-US" sz="1600" b="1" dirty="0"/>
              <a:t>adverse effects </a:t>
            </a:r>
            <a:r>
              <a:rPr lang="en-US" sz="1600" dirty="0"/>
              <a:t>most importantly </a:t>
            </a:r>
            <a:r>
              <a:rPr lang="en-US" sz="1600" b="1" dirty="0"/>
              <a:t>respiratory depression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16%</a:t>
            </a:r>
            <a:r>
              <a:rPr lang="en-US" sz="1600" b="1" dirty="0"/>
              <a:t> of all adverse drug events (ADE) are related to opioids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29% </a:t>
            </a:r>
            <a:r>
              <a:rPr lang="en-US" sz="1600" b="1" dirty="0"/>
              <a:t>are related to </a:t>
            </a:r>
            <a:r>
              <a:rPr lang="en-US" sz="1600" b="1" u="sng" dirty="0"/>
              <a:t>improper monitoring</a:t>
            </a:r>
          </a:p>
          <a:p>
            <a:r>
              <a:rPr lang="en-US" sz="1600" b="1" u="sng" dirty="0">
                <a:solidFill>
                  <a:schemeClr val="tx2"/>
                </a:solidFill>
              </a:rPr>
              <a:t>Preventable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/>
              <a:t>morbidity and mortality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2" y="3997235"/>
            <a:ext cx="2419070" cy="187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2591" y="5733312"/>
            <a:ext cx="2053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Effective Analgesia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6962" y="5727503"/>
            <a:ext cx="1193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Risk/ ADE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JACHO Sentinel Even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63" y="1225141"/>
            <a:ext cx="5420912" cy="1401411"/>
          </a:xfrm>
          <a:prstGeom prst="rect">
            <a:avLst/>
          </a:prstGeom>
        </p:spPr>
      </p:pic>
      <p:pic>
        <p:nvPicPr>
          <p:cNvPr id="10" name="Picture 9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0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84F5A8-52E7-43B7-B1EA-0A7C5763E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2082800"/>
            <a:ext cx="8426742" cy="4586448"/>
          </a:xfrm>
        </p:spPr>
        <p:txBody>
          <a:bodyPr>
            <a:normAutofit/>
          </a:bodyPr>
          <a:lstStyle/>
          <a:p>
            <a:r>
              <a:rPr lang="en-US" sz="2400" dirty="0"/>
              <a:t>Welcome &amp; Overview				Gerry Criner, MD</a:t>
            </a:r>
          </a:p>
          <a:p>
            <a:r>
              <a:rPr lang="en-US" sz="2400" dirty="0"/>
              <a:t>History &amp; Recent Activities		Phillip Porte, RCI 				                                                 Executive Director</a:t>
            </a:r>
          </a:p>
          <a:p>
            <a:r>
              <a:rPr lang="en-US" sz="2400" dirty="0"/>
              <a:t>Medicare Data Mining 			James Lamberti, MD</a:t>
            </a:r>
          </a:p>
          <a:p>
            <a:pPr marL="0" indent="0">
              <a:buNone/>
            </a:pPr>
            <a:r>
              <a:rPr lang="en-US" sz="2400" dirty="0"/>
              <a:t>										Sidney Braman, MD</a:t>
            </a:r>
          </a:p>
          <a:p>
            <a:r>
              <a:rPr lang="en-US" sz="2400" dirty="0"/>
              <a:t>Future Research – Surgical 		Jeff Vender, MD</a:t>
            </a:r>
          </a:p>
          <a:p>
            <a:r>
              <a:rPr lang="en-US" sz="2400" dirty="0"/>
              <a:t>Future Research – Medical 		Neil MacIntyre, MD 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of knowledge about potency differences among opioids</a:t>
            </a:r>
          </a:p>
          <a:p>
            <a:r>
              <a:rPr lang="en-US" dirty="0" smtClean="0"/>
              <a:t>Improper prescribing administration of multiple opioids and modalities of opioid administration (i.e., oral, parenteral and transdermal patches)</a:t>
            </a:r>
          </a:p>
          <a:p>
            <a:r>
              <a:rPr lang="en-US" dirty="0" smtClean="0"/>
              <a:t>Inadequate monitoring of patients on opioids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Opioid-Related Respiratory Depression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9480" y="6060218"/>
            <a:ext cx="378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The Joint Commission</a:t>
            </a:r>
          </a:p>
          <a:p>
            <a:pPr algn="r"/>
            <a:r>
              <a:rPr lang="en-US" sz="1200" i="1" dirty="0" smtClean="0"/>
              <a:t>Sentinel Event Alert “Safe use of opioids in hospitals”</a:t>
            </a:r>
          </a:p>
          <a:p>
            <a:pPr algn="r"/>
            <a:r>
              <a:rPr lang="en-US" sz="1200" i="1" dirty="0" smtClean="0"/>
              <a:t>(Issue 49, August 8, </a:t>
            </a:r>
            <a:r>
              <a:rPr lang="en-US" sz="1200" i="1" dirty="0" smtClean="0"/>
              <a:t>2012)</a:t>
            </a:r>
            <a:endParaRPr lang="en-US" sz="1200" i="1" dirty="0"/>
          </a:p>
        </p:txBody>
      </p:sp>
      <p:pic>
        <p:nvPicPr>
          <p:cNvPr id="6" name="Picture 5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4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49485" y="1219195"/>
            <a:ext cx="4589416" cy="4772297"/>
          </a:xfrm>
        </p:spPr>
        <p:txBody>
          <a:bodyPr>
            <a:noAutofit/>
          </a:bodyPr>
          <a:lstStyle/>
          <a:p>
            <a:r>
              <a:rPr lang="en-US" altLang="en-US" sz="1050" dirty="0"/>
              <a:t>Health IT Configuration/Workflow</a:t>
            </a:r>
          </a:p>
          <a:p>
            <a:r>
              <a:rPr lang="en-US" altLang="en-US" sz="1050" dirty="0"/>
              <a:t>Pt ID Errors</a:t>
            </a:r>
          </a:p>
          <a:p>
            <a:r>
              <a:rPr lang="en-US" altLang="en-US" sz="1050" dirty="0"/>
              <a:t>Behavioral Health management</a:t>
            </a:r>
          </a:p>
          <a:p>
            <a:r>
              <a:rPr lang="en-US" altLang="en-US" sz="1050" dirty="0"/>
              <a:t> Disinfection Scopes</a:t>
            </a:r>
          </a:p>
          <a:p>
            <a:r>
              <a:rPr lang="en-US" altLang="en-US" sz="1050" dirty="0"/>
              <a:t>Test Reporting and follow up</a:t>
            </a:r>
          </a:p>
          <a:p>
            <a:r>
              <a:rPr lang="en-US" altLang="en-US" sz="1050" b="1" dirty="0">
                <a:solidFill>
                  <a:schemeClr val="tx2"/>
                </a:solidFill>
              </a:rPr>
              <a:t>Monitoring of Respiratory Depression on Opioids </a:t>
            </a:r>
          </a:p>
          <a:p>
            <a:r>
              <a:rPr lang="en-US" altLang="en-US" sz="1050" dirty="0"/>
              <a:t>Medication Errors related to size</a:t>
            </a:r>
          </a:p>
          <a:p>
            <a:r>
              <a:rPr lang="en-US" altLang="en-US" sz="1050" dirty="0"/>
              <a:t>Retained Objects Despite correct Count</a:t>
            </a:r>
          </a:p>
          <a:p>
            <a:r>
              <a:rPr lang="en-US" altLang="en-US" sz="1050" dirty="0"/>
              <a:t>Microbial Stewardship</a:t>
            </a:r>
          </a:p>
          <a:p>
            <a:r>
              <a:rPr lang="en-US" altLang="en-US" sz="1050" b="1" dirty="0">
                <a:solidFill>
                  <a:schemeClr val="tx2"/>
                </a:solidFill>
              </a:rPr>
              <a:t>Failure To Embrace a Culture of Safety#2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Information Management  in EHR’s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tx2"/>
                </a:solidFill>
              </a:rPr>
              <a:t>Unrecognized Patient Deterioration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Implementation/Use Decision support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Test result reporting /follow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Antimicrobial stewardship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Patient identification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b="1" dirty="0">
                <a:solidFill>
                  <a:schemeClr val="tx2"/>
                </a:solidFill>
              </a:rPr>
              <a:t>Opioid administration and monitoring in acute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Behavioral Health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/>
              <a:t>Management New Oral Anticoagulants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tx2"/>
                </a:solidFill>
              </a:rPr>
              <a:t>Inadequate Organization Systems or Processes to Improve Patient safety and Quality </a:t>
            </a:r>
            <a:r>
              <a:rPr lang="en-US" altLang="en-US" sz="1050" dirty="0" smtClean="0">
                <a:solidFill>
                  <a:schemeClr val="tx2"/>
                </a:solidFill>
              </a:rPr>
              <a:t> </a:t>
            </a:r>
            <a:endParaRPr lang="en-US" altLang="en-US" sz="1050" dirty="0">
              <a:solidFill>
                <a:schemeClr val="tx2"/>
              </a:solidFill>
            </a:endParaRPr>
          </a:p>
          <a:p>
            <a:endParaRPr lang="en-US" sz="1050" dirty="0"/>
          </a:p>
        </p:txBody>
      </p:sp>
      <p:pic>
        <p:nvPicPr>
          <p:cNvPr id="8" name="Picture 16" descr="Image result for ecri top 10 patient safety re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47" y="1219194"/>
            <a:ext cx="2394169" cy="258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mage result for ecri top 10 patient safety re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48" y="3897288"/>
            <a:ext cx="2394169" cy="267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7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</a:t>
            </a:r>
            <a:r>
              <a:rPr lang="en-US" b="1" i="1" dirty="0"/>
              <a:t>13,000,000 patients </a:t>
            </a:r>
            <a:r>
              <a:rPr lang="en-US" dirty="0"/>
              <a:t>receive </a:t>
            </a:r>
            <a:r>
              <a:rPr lang="en-US" b="1" dirty="0"/>
              <a:t>PCA</a:t>
            </a:r>
            <a:r>
              <a:rPr lang="en-US" dirty="0"/>
              <a:t> in US</a:t>
            </a:r>
          </a:p>
          <a:p>
            <a:pPr marL="0" indent="0">
              <a:buNone/>
            </a:pPr>
            <a:endParaRPr lang="en-US" sz="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0.16 to 5.2% </a:t>
            </a:r>
            <a:r>
              <a:rPr lang="en-US" dirty="0"/>
              <a:t>suffer respiratory depression (est.)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Between </a:t>
            </a:r>
            <a:r>
              <a:rPr lang="en-US" b="1" i="1" dirty="0"/>
              <a:t>20,800 and 676,000 </a:t>
            </a:r>
            <a:r>
              <a:rPr lang="en-US" dirty="0"/>
              <a:t>patients will experience </a:t>
            </a:r>
            <a:r>
              <a:rPr lang="en-US" b="1" u="sng" dirty="0"/>
              <a:t>opioid induced respiratory depression</a:t>
            </a:r>
            <a:r>
              <a:rPr lang="en-US" b="1" u="sng" dirty="0" smtClean="0">
                <a:solidFill>
                  <a:schemeClr val="tx2"/>
                </a:solidFill>
              </a:rPr>
              <a:t>** </a:t>
            </a:r>
            <a:endParaRPr lang="en-US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PCA: Respiratory Compromise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Problem (#6 Vital Sign)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43228" y="2934081"/>
            <a:ext cx="31518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Robert Stoelting</a:t>
            </a:r>
          </a:p>
          <a:p>
            <a:r>
              <a:rPr lang="en-US" sz="1100" dirty="0" smtClean="0"/>
              <a:t>Patient Safety Science and Technology Summit </a:t>
            </a:r>
          </a:p>
          <a:p>
            <a:r>
              <a:rPr lang="en-US" sz="1100" dirty="0" smtClean="0"/>
              <a:t>January 2013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88943" y="5935179"/>
            <a:ext cx="750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**</a:t>
            </a:r>
            <a:r>
              <a:rPr lang="en-US" sz="1400" b="1" dirty="0" err="1" smtClean="0"/>
              <a:t>Fecho</a:t>
            </a:r>
            <a:r>
              <a:rPr lang="en-US" sz="1400" b="1" dirty="0" smtClean="0"/>
              <a:t> K. </a:t>
            </a:r>
            <a:r>
              <a:rPr lang="en-US" sz="1400" b="1" dirty="0" err="1" smtClean="0"/>
              <a:t>Anesth</a:t>
            </a:r>
            <a:r>
              <a:rPr lang="en-US" sz="1400" b="1" dirty="0" smtClean="0"/>
              <a:t> 2008;109A34</a:t>
            </a:r>
          </a:p>
          <a:p>
            <a:r>
              <a:rPr lang="en-US" sz="1400" b="1" dirty="0" smtClean="0"/>
              <a:t>370 Code blues @ academic center over 12months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Etiology-#1</a:t>
            </a:r>
            <a:r>
              <a:rPr lang="en-US" sz="1400" b="1" dirty="0" smtClean="0"/>
              <a:t>-30.3% </a:t>
            </a:r>
            <a:r>
              <a:rPr lang="en-US" sz="1400" b="1" u="sng" dirty="0" smtClean="0"/>
              <a:t>respiratory depression often associated with opioid administration</a:t>
            </a:r>
            <a:endParaRPr lang="en-US" sz="1400" b="1" u="sng" dirty="0"/>
          </a:p>
        </p:txBody>
      </p:sp>
      <p:sp>
        <p:nvSpPr>
          <p:cNvPr id="11" name="Down Arrow 10"/>
          <p:cNvSpPr/>
          <p:nvPr/>
        </p:nvSpPr>
        <p:spPr>
          <a:xfrm>
            <a:off x="3875314" y="3034102"/>
            <a:ext cx="313509" cy="60016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75314" y="3998822"/>
            <a:ext cx="313509" cy="60016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28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0" y="4793041"/>
            <a:ext cx="5801114" cy="18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0" y="2692016"/>
            <a:ext cx="5777144" cy="13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81" y="4174146"/>
            <a:ext cx="3015489" cy="43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847703" y="4029959"/>
            <a:ext cx="3805646" cy="7320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43" y="1136979"/>
            <a:ext cx="5446218" cy="140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4469" y="3405052"/>
            <a:ext cx="5566954" cy="31437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>
                <a:solidFill>
                  <a:schemeClr val="tx2"/>
                </a:solidFill>
              </a:rPr>
              <a:t>77% resulted in severe brain damage or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Contributing factors</a:t>
            </a:r>
          </a:p>
          <a:p>
            <a:pPr marL="744538" lvl="2" indent="-285750"/>
            <a:r>
              <a:rPr lang="en-US" sz="1300" dirty="0"/>
              <a:t>Multiple prescribers</a:t>
            </a:r>
          </a:p>
          <a:p>
            <a:pPr marL="744538" lvl="2" indent="-285750"/>
            <a:r>
              <a:rPr lang="en-US" sz="1300" dirty="0"/>
              <a:t>Concurrent non-opioid sedating medications</a:t>
            </a:r>
          </a:p>
          <a:p>
            <a:pPr marL="744538" lvl="2" indent="-285750"/>
            <a:r>
              <a:rPr lang="en-US" sz="1300" dirty="0"/>
              <a:t>Inadequate nursing assessment and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Time between nursing check and respiratory </a:t>
            </a:r>
            <a:r>
              <a:rPr lang="en-US" sz="1300" dirty="0" smtClean="0"/>
              <a:t>event </a:t>
            </a:r>
            <a:r>
              <a:rPr lang="en-US" sz="1300" dirty="0"/>
              <a:t>often w/in 2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1" dirty="0">
                <a:solidFill>
                  <a:schemeClr val="tx2"/>
                </a:solidFill>
              </a:rPr>
              <a:t>97% believed preventable with better monitoring</a:t>
            </a:r>
          </a:p>
          <a:p>
            <a:endParaRPr lang="en-US" sz="1400" b="1" u="sng" dirty="0" smtClean="0">
              <a:solidFill>
                <a:schemeClr val="tx2"/>
              </a:solidFill>
            </a:endParaRPr>
          </a:p>
          <a:p>
            <a:r>
              <a:rPr lang="en-US" sz="1400" b="1" u="sng" dirty="0" smtClean="0">
                <a:solidFill>
                  <a:schemeClr val="tx2"/>
                </a:solidFill>
              </a:rPr>
              <a:t>Conclusion(s)</a:t>
            </a:r>
            <a:r>
              <a:rPr lang="en-US" sz="1400" b="1" dirty="0" smtClean="0">
                <a:solidFill>
                  <a:schemeClr val="tx2"/>
                </a:solidFill>
              </a:rPr>
              <a:t>: </a:t>
            </a:r>
            <a:r>
              <a:rPr lang="en-US" sz="1400" dirty="0" smtClean="0"/>
              <a:t>Opioid </a:t>
            </a:r>
            <a:r>
              <a:rPr lang="en-US" sz="1400" dirty="0"/>
              <a:t>related adverse events are </a:t>
            </a:r>
            <a:r>
              <a:rPr lang="en-US" sz="1400" u="sng" dirty="0"/>
              <a:t>multifactorial</a:t>
            </a:r>
            <a:r>
              <a:rPr lang="en-US" sz="1400" dirty="0"/>
              <a:t>; potentially </a:t>
            </a:r>
            <a:r>
              <a:rPr lang="en-US" sz="1400" u="sng" dirty="0"/>
              <a:t>preventable</a:t>
            </a:r>
            <a:r>
              <a:rPr lang="en-US" sz="1400" dirty="0"/>
              <a:t> with better </a:t>
            </a:r>
            <a:r>
              <a:rPr lang="en-US" sz="1400" i="1" dirty="0"/>
              <a:t>patient </a:t>
            </a:r>
            <a:r>
              <a:rPr lang="en-US" sz="1400" i="1" dirty="0">
                <a:solidFill>
                  <a:schemeClr val="tx2"/>
                </a:solidFill>
              </a:rPr>
              <a:t>assessment/monitoring of  sedation, oxygenation and ventilation and </a:t>
            </a:r>
            <a:r>
              <a:rPr lang="en-US" sz="1400" i="1" u="sng" dirty="0">
                <a:solidFill>
                  <a:schemeClr val="tx2"/>
                </a:solidFill>
              </a:rPr>
              <a:t>early response</a:t>
            </a:r>
            <a:r>
              <a:rPr lang="en-US" sz="1400" u="sng" dirty="0"/>
              <a:t>.</a:t>
            </a:r>
          </a:p>
          <a:p>
            <a:endParaRPr lang="en-US" sz="1300" dirty="0"/>
          </a:p>
        </p:txBody>
      </p:sp>
      <p:pic>
        <p:nvPicPr>
          <p:cNvPr id="7" name="1036CE5A-DD17-4FC9-8488-810B821F6B3A" descr="4BA568EC-6DAD-4FBE-8131-4CFD7DAFE209@north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1216989"/>
            <a:ext cx="3605349" cy="21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7301" y="1216989"/>
            <a:ext cx="112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N=92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(357)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1990-2009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7" y="1216989"/>
            <a:ext cx="2183923" cy="16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7" y="2964267"/>
            <a:ext cx="2197547" cy="17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7" y="4813161"/>
            <a:ext cx="2183923" cy="163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0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  <a:p>
            <a:r>
              <a:rPr lang="en-US" dirty="0"/>
              <a:t>Low Body Weight</a:t>
            </a:r>
          </a:p>
          <a:p>
            <a:r>
              <a:rPr lang="en-US" dirty="0"/>
              <a:t>Concomitant medications that potentiate opioids</a:t>
            </a:r>
          </a:p>
          <a:p>
            <a:r>
              <a:rPr lang="en-US" dirty="0"/>
              <a:t>Pre existing conditions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Asthma, COPD, OSA</a:t>
            </a:r>
          </a:p>
          <a:p>
            <a:r>
              <a:rPr lang="en-US" dirty="0"/>
              <a:t>Advanced age</a:t>
            </a:r>
          </a:p>
          <a:p>
            <a:r>
              <a:rPr lang="en-US" dirty="0"/>
              <a:t>Opioid Naive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u="sng" dirty="0"/>
              <a:t>Opioid</a:t>
            </a:r>
            <a:r>
              <a:rPr lang="en-US" i="1" dirty="0"/>
              <a:t> Induced Respiratory Depression</a:t>
            </a:r>
            <a:endParaRPr lang="en-US" dirty="0"/>
          </a:p>
        </p:txBody>
      </p:sp>
      <p:pic>
        <p:nvPicPr>
          <p:cNvPr id="6" name="Picture 5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1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Intra-Operative Anesthesia</a:t>
            </a:r>
          </a:p>
          <a:p>
            <a:r>
              <a:rPr lang="en-US" sz="1600" b="1" dirty="0"/>
              <a:t>Non Operating Room Anesthesia (NORA)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i="1" u="sng" dirty="0">
                <a:solidFill>
                  <a:schemeClr val="tx2"/>
                </a:solidFill>
              </a:rPr>
              <a:t>Procedural Sedation</a:t>
            </a:r>
          </a:p>
          <a:p>
            <a:r>
              <a:rPr lang="en-US" sz="1600" b="1" dirty="0"/>
              <a:t>PACU</a:t>
            </a:r>
          </a:p>
          <a:p>
            <a:r>
              <a:rPr lang="en-US" sz="1600" dirty="0"/>
              <a:t>ER</a:t>
            </a:r>
          </a:p>
          <a:p>
            <a:r>
              <a:rPr lang="en-US" sz="1600" dirty="0"/>
              <a:t>Transportation of intubated patients</a:t>
            </a:r>
          </a:p>
          <a:p>
            <a:r>
              <a:rPr lang="en-US" sz="1600" b="1" u="sng" dirty="0">
                <a:solidFill>
                  <a:schemeClr val="tx2"/>
                </a:solidFill>
              </a:rPr>
              <a:t>Hypoventilation monitoring on wards for patients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     </a:t>
            </a:r>
            <a:r>
              <a:rPr lang="en-US" sz="1600" b="1" u="sng" dirty="0">
                <a:solidFill>
                  <a:schemeClr val="tx2"/>
                </a:solidFill>
              </a:rPr>
              <a:t>at risk of respiratory compromise</a:t>
            </a:r>
          </a:p>
          <a:p>
            <a:pPr lvl="2"/>
            <a:r>
              <a:rPr lang="en-US" sz="1600" b="1" dirty="0">
                <a:solidFill>
                  <a:schemeClr val="tx2"/>
                </a:solidFill>
              </a:rPr>
              <a:t>COPD, OSA, narcotic administration</a:t>
            </a:r>
          </a:p>
          <a:p>
            <a:r>
              <a:rPr lang="en-US" sz="1600" dirty="0"/>
              <a:t>ACLS</a:t>
            </a:r>
          </a:p>
          <a:p>
            <a:r>
              <a:rPr lang="en-US" sz="1600" dirty="0"/>
              <a:t>ICU</a:t>
            </a:r>
          </a:p>
          <a:p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Applications of Capnography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5879" y="6303488"/>
            <a:ext cx="2420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Whitaker, D.K. Anaesthesia 2011</a:t>
            </a:r>
            <a:endParaRPr lang="en-US" sz="12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63" y="2020964"/>
            <a:ext cx="2053386" cy="39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2: Classic CO</a:t>
            </a:r>
            <a:r>
              <a:rPr lang="en-US" baseline="-25000" dirty="0"/>
              <a:t>2 </a:t>
            </a:r>
            <a:r>
              <a:rPr lang="en-US" dirty="0"/>
              <a:t>Narcosis</a:t>
            </a:r>
          </a:p>
        </p:txBody>
      </p:sp>
      <p:pic>
        <p:nvPicPr>
          <p:cNvPr id="5" name="Content Placeholder 4" descr="type 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6" r="-8186"/>
          <a:stretch>
            <a:fillRect/>
          </a:stretch>
        </p:blipFill>
        <p:spPr>
          <a:xfrm>
            <a:off x="616592" y="2206901"/>
            <a:ext cx="7910814" cy="3917490"/>
          </a:xfrm>
        </p:spPr>
      </p:pic>
      <p:sp>
        <p:nvSpPr>
          <p:cNvPr id="6" name="Rectangle 5"/>
          <p:cNvSpPr/>
          <p:nvPr/>
        </p:nvSpPr>
        <p:spPr>
          <a:xfrm>
            <a:off x="5609995" y="6348614"/>
            <a:ext cx="3076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Lynn, et al. Patient Safety in Surgery. 2011</a:t>
            </a:r>
          </a:p>
        </p:txBody>
      </p:sp>
      <p:pic>
        <p:nvPicPr>
          <p:cNvPr id="7" name="Picture 6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59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34640" y="1454333"/>
            <a:ext cx="6117772" cy="4776334"/>
          </a:xfrm>
        </p:spPr>
        <p:txBody>
          <a:bodyPr>
            <a:normAutofit/>
          </a:bodyPr>
          <a:lstStyle/>
          <a:p>
            <a:r>
              <a:rPr lang="en-US" sz="1400" b="1" u="sng" dirty="0">
                <a:solidFill>
                  <a:schemeClr val="tx2"/>
                </a:solidFill>
              </a:rPr>
              <a:t>Patient safety </a:t>
            </a:r>
            <a:r>
              <a:rPr lang="en-US" sz="1400" b="1" dirty="0"/>
              <a:t>(Medicare adverse events in hospital)*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#1 failure to </a:t>
            </a:r>
            <a:r>
              <a:rPr lang="en-US" sz="1400" b="1" u="sng" dirty="0"/>
              <a:t>rescue</a:t>
            </a:r>
            <a:r>
              <a:rPr lang="en-US" sz="1400" dirty="0"/>
              <a:t> (vs. </a:t>
            </a:r>
            <a:r>
              <a:rPr lang="en-US" sz="1400" i="1" dirty="0"/>
              <a:t>failure to </a:t>
            </a:r>
            <a:r>
              <a:rPr lang="en-US" sz="1400" b="1" i="1" u="sng" dirty="0"/>
              <a:t>recognize</a:t>
            </a:r>
            <a:r>
              <a:rPr lang="en-US" sz="1400" b="1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b="1" dirty="0"/>
              <a:t>#3postoperative respiratory failure</a:t>
            </a:r>
          </a:p>
          <a:p>
            <a:r>
              <a:rPr lang="en-US" sz="1400" dirty="0"/>
              <a:t>“insistence on such data (EBM) for the institution of patient safety practices may be counterproductive” (e.g. pulse oximetry)</a:t>
            </a:r>
          </a:p>
          <a:p>
            <a:r>
              <a:rPr lang="en-US" sz="1400" b="1" dirty="0" smtClean="0"/>
              <a:t>Postoperative </a:t>
            </a:r>
            <a:r>
              <a:rPr lang="en-US" sz="1400" b="1" dirty="0"/>
              <a:t>hypoxemic events underestimated</a:t>
            </a:r>
            <a:r>
              <a:rPr lang="en-US" sz="1400" b="1" dirty="0">
                <a:solidFill>
                  <a:schemeClr val="tx2"/>
                </a:solidFill>
              </a:rPr>
              <a:t>*</a:t>
            </a:r>
          </a:p>
          <a:p>
            <a:r>
              <a:rPr lang="en-US" sz="1400" u="sng" dirty="0"/>
              <a:t>Earlier detection </a:t>
            </a:r>
            <a:r>
              <a:rPr lang="en-US" sz="1400" dirty="0"/>
              <a:t>reduces  need for rescue</a:t>
            </a:r>
            <a:r>
              <a:rPr lang="en-US" sz="1400" dirty="0">
                <a:solidFill>
                  <a:schemeClr val="tx2"/>
                </a:solidFill>
              </a:rPr>
              <a:t>**</a:t>
            </a:r>
          </a:p>
          <a:p>
            <a:r>
              <a:rPr lang="en-US" sz="1400" b="1" u="sng" dirty="0">
                <a:solidFill>
                  <a:schemeClr val="tx2"/>
                </a:solidFill>
              </a:rPr>
              <a:t>APSF recommendations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b="1" dirty="0"/>
              <a:t>All</a:t>
            </a:r>
            <a:r>
              <a:rPr lang="en-US" sz="1400" dirty="0"/>
              <a:t> hospitalized adults receiving </a:t>
            </a:r>
            <a:r>
              <a:rPr lang="en-US" sz="1400" b="1" dirty="0"/>
              <a:t>opioids for postoperative pain</a:t>
            </a:r>
            <a:r>
              <a:rPr lang="en-US" sz="1400" dirty="0"/>
              <a:t> be </a:t>
            </a:r>
            <a:r>
              <a:rPr lang="en-US" sz="1400" u="sng" dirty="0"/>
              <a:t>monitored </a:t>
            </a:r>
            <a:r>
              <a:rPr lang="en-US" sz="1400" dirty="0"/>
              <a:t>with </a:t>
            </a:r>
            <a:r>
              <a:rPr lang="en-US" sz="1400" b="1" dirty="0"/>
              <a:t>continuous pulse ox and data transmitted to care giver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b="1" dirty="0"/>
              <a:t>Confirmation of the “need” for supplemental O2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2"/>
                </a:solidFill>
              </a:rPr>
              <a:t>If </a:t>
            </a:r>
            <a:r>
              <a:rPr lang="en-US" sz="1400" b="1" u="sng" dirty="0">
                <a:solidFill>
                  <a:schemeClr val="tx2"/>
                </a:solidFill>
              </a:rPr>
              <a:t>supplemental O2 used </a:t>
            </a:r>
            <a:r>
              <a:rPr lang="en-US" sz="1400" b="1" dirty="0">
                <a:solidFill>
                  <a:schemeClr val="tx2"/>
                </a:solidFill>
              </a:rPr>
              <a:t>incorporation of </a:t>
            </a:r>
            <a:r>
              <a:rPr lang="en-US" sz="1400" b="1" u="sng" dirty="0">
                <a:solidFill>
                  <a:schemeClr val="tx2"/>
                </a:solidFill>
              </a:rPr>
              <a:t>ventilation monitor </a:t>
            </a:r>
            <a:r>
              <a:rPr lang="en-US" sz="1400" b="1" i="1" dirty="0">
                <a:solidFill>
                  <a:schemeClr val="tx2"/>
                </a:solidFill>
              </a:rPr>
              <a:t>to assess breathing or estimate arterial CO2 </a:t>
            </a:r>
            <a:r>
              <a:rPr lang="en-US" sz="1400" b="1" dirty="0">
                <a:solidFill>
                  <a:schemeClr val="tx2"/>
                </a:solidFill>
              </a:rPr>
              <a:t>may be warranted </a:t>
            </a:r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6765"/>
            <a:ext cx="898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tx2"/>
                </a:solidFill>
              </a:rPr>
              <a:t>*</a:t>
            </a:r>
            <a:r>
              <a:rPr lang="en-US" sz="1200" i="1" dirty="0" smtClean="0"/>
              <a:t>Sun Z </a:t>
            </a:r>
            <a:r>
              <a:rPr lang="en-US" sz="1200" i="1" dirty="0" err="1" smtClean="0"/>
              <a:t>Anesth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Analg</a:t>
            </a:r>
            <a:r>
              <a:rPr lang="en-US" sz="1200" i="1" dirty="0" smtClean="0"/>
              <a:t> 2015;121:709-15</a:t>
            </a:r>
            <a:r>
              <a:rPr lang="en-US" sz="1200" i="1" dirty="0" smtClean="0">
                <a:solidFill>
                  <a:schemeClr val="tx2"/>
                </a:solidFill>
              </a:rPr>
              <a:t>;**</a:t>
            </a:r>
            <a:r>
              <a:rPr lang="en-US" sz="1200" i="1" dirty="0" err="1" smtClean="0"/>
              <a:t>Taenzer</a:t>
            </a:r>
            <a:r>
              <a:rPr lang="en-US" sz="1200" i="1" dirty="0" smtClean="0"/>
              <a:t> AH </a:t>
            </a:r>
            <a:r>
              <a:rPr lang="en-US" sz="1200" i="1" dirty="0" err="1" smtClean="0"/>
              <a:t>Anesth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Analg</a:t>
            </a:r>
            <a:r>
              <a:rPr lang="en-US" sz="1200" i="1" dirty="0" smtClean="0"/>
              <a:t> 2014;118:326-31</a:t>
            </a:r>
          </a:p>
          <a:p>
            <a:pPr algn="r"/>
            <a:r>
              <a:rPr lang="en-US" sz="1200" i="1" dirty="0" smtClean="0"/>
              <a:t>     </a:t>
            </a:r>
            <a:r>
              <a:rPr lang="en-US" sz="1200" i="1" dirty="0" err="1" smtClean="0"/>
              <a:t>Taenzer</a:t>
            </a:r>
            <a:r>
              <a:rPr lang="en-US" sz="1200" i="1" dirty="0" smtClean="0"/>
              <a:t> AH </a:t>
            </a:r>
            <a:r>
              <a:rPr lang="en-US" sz="1200" i="1" dirty="0" err="1" smtClean="0"/>
              <a:t>Anesthy</a:t>
            </a:r>
            <a:r>
              <a:rPr lang="en-US" sz="1200" i="1" dirty="0" smtClean="0"/>
              <a:t> 2010;112:282-7</a:t>
            </a:r>
            <a:endParaRPr lang="en-US" sz="1200" i="1" dirty="0"/>
          </a:p>
        </p:txBody>
      </p:sp>
      <p:pic>
        <p:nvPicPr>
          <p:cNvPr id="6" name="Picture 2" descr="C:\Users\venderj\AppData\Local\Microsoft\Windows\Temporary Internet Files\Content.Outlook\5TNPVPW0\Screen Shot 2015-10-15 at 2 53 0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1454333"/>
            <a:ext cx="2503715" cy="37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13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367184"/>
            <a:ext cx="8229600" cy="793709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RRTs may not change mortality rates</a:t>
            </a:r>
            <a:endParaRPr lang="en-US" dirty="0"/>
          </a:p>
        </p:txBody>
      </p:sp>
      <p:pic>
        <p:nvPicPr>
          <p:cNvPr id="5" name="Picture 2" descr="Image result for university of california san dieg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65"/>
            <a:ext cx="2325518" cy="4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r="10902"/>
          <a:stretch>
            <a:fillRect/>
          </a:stretch>
        </p:blipFill>
        <p:spPr bwMode="auto">
          <a:xfrm>
            <a:off x="694962" y="2179402"/>
            <a:ext cx="6637655" cy="371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8290" y="411542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Failure to </a:t>
            </a:r>
            <a:r>
              <a:rPr lang="en-US" b="1" i="1" dirty="0" smtClean="0"/>
              <a:t>rescue</a:t>
            </a:r>
            <a:r>
              <a:rPr lang="en-US" b="1" dirty="0" smtClean="0"/>
              <a:t>…</a:t>
            </a:r>
          </a:p>
          <a:p>
            <a:r>
              <a:rPr lang="en-US" b="1" dirty="0"/>
              <a:t>	</a:t>
            </a:r>
            <a:r>
              <a:rPr lang="en-US" b="1" dirty="0" smtClean="0"/>
              <a:t>or Failure to </a:t>
            </a:r>
            <a:r>
              <a:rPr lang="en-US" b="1" i="1" u="sng" dirty="0" smtClean="0"/>
              <a:t>recognize</a:t>
            </a:r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38200" y="6010275"/>
            <a:ext cx="7848600" cy="47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Tx/>
              <a:buNone/>
              <a:defRPr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8788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08050" indent="-230188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90663" indent="-290513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200" i="1" dirty="0" smtClean="0">
                <a:ea typeface="ＭＳ Ｐゴシック" pitchFamily="34" charset="-128"/>
              </a:rPr>
              <a:t>Chan, et al. Hospital-wide code rates and mortality before and after implementation of a rapid response team. Journal/JAMA : the journal of the American Medical Association. 2008.  300(21)2506-2513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9798" y="6489707"/>
            <a:ext cx="213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Revised from Timothy Morris</a:t>
            </a:r>
            <a:endParaRPr lang="en-US" sz="1200" i="1" dirty="0"/>
          </a:p>
        </p:txBody>
      </p:sp>
      <p:pic>
        <p:nvPicPr>
          <p:cNvPr id="11" name="Picture 10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1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53CF5C8-B8C4-49DF-BFC2-61CF1E48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478" y="1719743"/>
            <a:ext cx="8343041" cy="5138257"/>
          </a:xfrm>
        </p:spPr>
        <p:txBody>
          <a:bodyPr>
            <a:noAutofit/>
          </a:bodyPr>
          <a:lstStyle/>
          <a:p>
            <a:r>
              <a:rPr lang="en-US" sz="2400" dirty="0"/>
              <a:t>History &amp; Recent Activities</a:t>
            </a:r>
          </a:p>
          <a:p>
            <a:pPr lvl="2"/>
            <a:r>
              <a:rPr lang="en-US" sz="2400" dirty="0"/>
              <a:t>Subsequent to January 2015 multi society conference examining respiratory compromise, NAMDRC Board of Directors applies for grant.</a:t>
            </a:r>
          </a:p>
          <a:p>
            <a:pPr lvl="2"/>
            <a:r>
              <a:rPr lang="en-US" sz="2400" dirty="0"/>
              <a:t>Grant provided late summer 2015</a:t>
            </a:r>
          </a:p>
          <a:p>
            <a:pPr lvl="2"/>
            <a:r>
              <a:rPr lang="en-US" sz="2400" dirty="0"/>
              <a:t>RCI established as 501(c)(3) tax exempt entity </a:t>
            </a:r>
          </a:p>
          <a:p>
            <a:pPr lvl="2"/>
            <a:r>
              <a:rPr lang="en-US" sz="2400" dirty="0"/>
              <a:t>Responsibility shifted from NAMDRC to separate Board of Directors</a:t>
            </a:r>
          </a:p>
          <a:p>
            <a:pPr marL="460375" lvl="2" indent="0">
              <a:buNone/>
            </a:pPr>
            <a:endParaRPr lang="en-US" sz="2400" dirty="0"/>
          </a:p>
          <a:p>
            <a:pPr marL="460375" lvl="2" indent="0">
              <a:buNone/>
            </a:pPr>
            <a:r>
              <a:rPr lang="en-US" sz="2400" dirty="0"/>
              <a:t>Support now comes from grants from Medtronic, Philips, Masimo, </a:t>
            </a:r>
            <a:r>
              <a:rPr lang="en-US" sz="2400" dirty="0" smtClean="0"/>
              <a:t>Sunovion </a:t>
            </a:r>
            <a:endParaRPr lang="en-US" sz="2400" dirty="0"/>
          </a:p>
        </p:txBody>
      </p:sp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alyed met cover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42" y="1262505"/>
            <a:ext cx="4643101" cy="5454376"/>
          </a:xfrm>
          <a:prstGeom prst="rect">
            <a:avLst/>
          </a:prstGeom>
        </p:spPr>
      </p:pic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F 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" y="1384661"/>
            <a:ext cx="2795521" cy="3413761"/>
          </a:xfrm>
          <a:prstGeom prst="rect">
            <a:avLst/>
          </a:prstGeom>
        </p:spPr>
      </p:pic>
      <p:pic>
        <p:nvPicPr>
          <p:cNvPr id="6" name="Picture 5" descr="nurse resonse to v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5127" r="3374" b="4299"/>
          <a:stretch/>
        </p:blipFill>
        <p:spPr>
          <a:xfrm>
            <a:off x="3578373" y="1384661"/>
            <a:ext cx="4998223" cy="4302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278" y="6169237"/>
            <a:ext cx="589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Afferent Limb Failure: </a:t>
            </a:r>
            <a:r>
              <a:rPr lang="en-US" sz="1200" i="1" dirty="0" smtClean="0"/>
              <a:t>96</a:t>
            </a:r>
            <a:r>
              <a:rPr lang="en-US" sz="1200" i="1" dirty="0" smtClean="0"/>
              <a:t>% of patients who met MET criteria did not activate system</a:t>
            </a:r>
            <a:endParaRPr lang="en-US" sz="1200" i="1" dirty="0"/>
          </a:p>
        </p:txBody>
      </p:sp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RT activation.tif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517"/>
          <a:stretch/>
        </p:blipFill>
        <p:spPr>
          <a:xfrm>
            <a:off x="426719" y="1337157"/>
            <a:ext cx="6217921" cy="4726602"/>
          </a:xfrm>
        </p:spPr>
      </p:pic>
      <p:sp>
        <p:nvSpPr>
          <p:cNvPr id="5" name="Rectangle 4"/>
          <p:cNvSpPr/>
          <p:nvPr/>
        </p:nvSpPr>
        <p:spPr>
          <a:xfrm>
            <a:off x="426719" y="3605349"/>
            <a:ext cx="6026332" cy="2002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 descr="Delayed RRT.tif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970"/>
          <a:stretch/>
        </p:blipFill>
        <p:spPr>
          <a:xfrm>
            <a:off x="6731334" y="1754389"/>
            <a:ext cx="2223995" cy="2791486"/>
          </a:xfrm>
          <a:prstGeom prst="rect">
            <a:avLst/>
          </a:prstGeom>
        </p:spPr>
      </p:pic>
      <p:pic>
        <p:nvPicPr>
          <p:cNvPr id="8" name="Picture 7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630192"/>
            <a:ext cx="5934892" cy="3495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Algorithms to reduce alarm and allow timely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Algorithms to assist in identification and integration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Monitoring the appropriate signals for respiratory compromise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 smtClean="0"/>
              <a:t>Are </a:t>
            </a:r>
            <a:r>
              <a:rPr lang="en-US" i="1" dirty="0"/>
              <a:t>we monitoring correct parameters?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Afferent Limb Failure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141"/>
          <a:stretch/>
        </p:blipFill>
        <p:spPr>
          <a:xfrm>
            <a:off x="8043092" y="6250376"/>
            <a:ext cx="643707" cy="496653"/>
          </a:xfrm>
          <a:prstGeom prst="rect">
            <a:avLst/>
          </a:prstGeom>
        </p:spPr>
      </p:pic>
      <p:pic>
        <p:nvPicPr>
          <p:cNvPr id="9" name="Picture 10" descr="http://greenleafmovement.com/wp-content/uploads/2014/11/afferent-brain-motor-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8" y="1162208"/>
            <a:ext cx="1600564" cy="21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iming is everything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92" y="3368476"/>
            <a:ext cx="2049029" cy="2692098"/>
          </a:xfrm>
          <a:prstGeom prst="rect">
            <a:avLst/>
          </a:prstGeom>
        </p:spPr>
      </p:pic>
      <p:pic>
        <p:nvPicPr>
          <p:cNvPr id="11" name="Picture 10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03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4248"/>
            <a:ext cx="6400800" cy="1752600"/>
          </a:xfrm>
        </p:spPr>
        <p:txBody>
          <a:bodyPr/>
          <a:lstStyle/>
          <a:p>
            <a:r>
              <a:rPr lang="en-US" dirty="0"/>
              <a:t>Future Research Considerations - Medical</a:t>
            </a:r>
          </a:p>
          <a:p>
            <a:r>
              <a:rPr lang="en-US" dirty="0"/>
              <a:t>Neil </a:t>
            </a:r>
            <a:r>
              <a:rPr lang="en-US" dirty="0" err="1" smtClean="0"/>
              <a:t>MacIntyre</a:t>
            </a:r>
            <a:r>
              <a:rPr lang="en-US" dirty="0" smtClean="0"/>
              <a:t>, </a:t>
            </a:r>
            <a:r>
              <a:rPr lang="en-US" dirty="0"/>
              <a:t>MD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244870"/>
            <a:ext cx="7772400" cy="596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Verdana"/>
                <a:ea typeface="+mj-ea"/>
                <a:cs typeface="Arial"/>
              </a:defRPr>
            </a:lvl1pPr>
          </a:lstStyle>
          <a:p>
            <a:pPr algn="ctr"/>
            <a:r>
              <a:rPr lang="en-US" smtClean="0"/>
              <a:t>Respiratory Compromise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Respiratory Compromise Institute</a:t>
            </a:r>
            <a:br>
              <a:rPr lang="en-US" dirty="0"/>
            </a:br>
            <a:r>
              <a:rPr lang="en-US" dirty="0"/>
              <a:t>Future Research Considerations - Medical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09738"/>
          </a:xfrm>
        </p:spPr>
        <p:txBody>
          <a:bodyPr/>
          <a:lstStyle/>
          <a:p>
            <a:r>
              <a:rPr lang="en-US" dirty="0"/>
              <a:t>Focus on “unplanned” intubations in the medical patient</a:t>
            </a:r>
          </a:p>
          <a:p>
            <a:r>
              <a:rPr lang="en-US" dirty="0"/>
              <a:t>Identifying risk factors</a:t>
            </a:r>
          </a:p>
          <a:p>
            <a:r>
              <a:rPr lang="en-US" dirty="0"/>
              <a:t>Identifying and developing strategies for detection/prevention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Respiratory Compromise Institute</a:t>
            </a:r>
            <a:br>
              <a:rPr lang="en-US" dirty="0"/>
            </a:br>
            <a:r>
              <a:rPr lang="en-US" dirty="0"/>
              <a:t>Future Research Considerations - Medical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91219"/>
          </a:xfrm>
        </p:spPr>
        <p:txBody>
          <a:bodyPr/>
          <a:lstStyle/>
          <a:p>
            <a:r>
              <a:rPr lang="en-US" dirty="0"/>
              <a:t>Focus on “unplanned” intubations in the medical patient</a:t>
            </a:r>
          </a:p>
          <a:p>
            <a:pPr lvl="1"/>
            <a:r>
              <a:rPr lang="en-US" dirty="0"/>
              <a:t>Diseases at risk</a:t>
            </a:r>
          </a:p>
          <a:p>
            <a:pPr lvl="1"/>
            <a:r>
              <a:rPr lang="en-US" dirty="0"/>
              <a:t>Trajectories of deterioration</a:t>
            </a:r>
          </a:p>
          <a:p>
            <a:r>
              <a:rPr lang="en-US" dirty="0"/>
              <a:t>Identifying risk factors</a:t>
            </a:r>
          </a:p>
          <a:p>
            <a:r>
              <a:rPr lang="en-US" dirty="0"/>
              <a:t>Identifying and developing strategies for detection/prevention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states at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27845"/>
          </a:xfrm>
        </p:spPr>
        <p:txBody>
          <a:bodyPr/>
          <a:lstStyle/>
          <a:p>
            <a:r>
              <a:rPr lang="en-US" dirty="0"/>
              <a:t>Neurologic – impairment of control of breathing</a:t>
            </a:r>
          </a:p>
          <a:p>
            <a:r>
              <a:rPr lang="en-US" dirty="0"/>
              <a:t>Cardiovascular – impairment of perfusion</a:t>
            </a:r>
          </a:p>
          <a:p>
            <a:r>
              <a:rPr lang="en-US" dirty="0"/>
              <a:t>Respiratory – impairment of ventilation, V/Q matching</a:t>
            </a:r>
          </a:p>
          <a:p>
            <a:r>
              <a:rPr lang="en-US" dirty="0"/>
              <a:t>Systemic inflammation – impairment of O2 uptake</a:t>
            </a:r>
          </a:p>
          <a:p>
            <a:r>
              <a:rPr lang="en-US" dirty="0"/>
              <a:t>Co-morbidities (diabetes, immunosuppression, renal) complicate the situation</a:t>
            </a:r>
          </a:p>
          <a:p>
            <a:pPr marL="342900" lvl="1"/>
            <a:endParaRPr lang="en-US" dirty="0"/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54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of deterioration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237310"/>
          </a:xfrm>
        </p:spPr>
        <p:txBody>
          <a:bodyPr/>
          <a:lstStyle/>
          <a:p>
            <a:r>
              <a:rPr lang="en-US" dirty="0"/>
              <a:t>Sudden, unexpected, catastrophic</a:t>
            </a:r>
          </a:p>
          <a:p>
            <a:pPr lvl="1"/>
            <a:r>
              <a:rPr lang="en-US" dirty="0"/>
              <a:t>Neurologic disaster</a:t>
            </a:r>
          </a:p>
          <a:p>
            <a:pPr lvl="1"/>
            <a:r>
              <a:rPr lang="en-US" dirty="0"/>
              <a:t>Cardiovascular collapse (MI)</a:t>
            </a:r>
          </a:p>
          <a:p>
            <a:pPr lvl="1"/>
            <a:r>
              <a:rPr lang="en-US" dirty="0"/>
              <a:t>Respiratory event (aspirations, emboli, pneumothorax, bronchospasm)</a:t>
            </a:r>
          </a:p>
          <a:p>
            <a:r>
              <a:rPr lang="en-US" dirty="0"/>
              <a:t>Gradual deterioration</a:t>
            </a:r>
          </a:p>
          <a:p>
            <a:pPr lvl="1"/>
            <a:r>
              <a:rPr lang="en-US" dirty="0"/>
              <a:t>Neurologic (drugs)</a:t>
            </a:r>
          </a:p>
          <a:p>
            <a:pPr lvl="1"/>
            <a:r>
              <a:rPr lang="en-US" dirty="0"/>
              <a:t>Cardiovascular (fluid overload, drugs)</a:t>
            </a:r>
          </a:p>
          <a:p>
            <a:pPr lvl="1"/>
            <a:r>
              <a:rPr lang="en-US" dirty="0"/>
              <a:t>Respiratory (infection, sepsis, ARDS) 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42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87" y="1396941"/>
            <a:ext cx="8229600" cy="793709"/>
          </a:xfrm>
        </p:spPr>
        <p:txBody>
          <a:bodyPr>
            <a:normAutofit fontScale="90000"/>
          </a:bodyPr>
          <a:lstStyle/>
          <a:p>
            <a:r>
              <a:rPr lang="en-US" dirty="0"/>
              <a:t>Respiratory Compromise Institute</a:t>
            </a:r>
            <a:br>
              <a:rPr lang="en-US" dirty="0"/>
            </a:br>
            <a:r>
              <a:rPr lang="en-US" sz="2025" dirty="0"/>
              <a:t>Future Research Considerations - Medical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27845"/>
          </a:xfrm>
        </p:spPr>
        <p:txBody>
          <a:bodyPr/>
          <a:lstStyle/>
          <a:p>
            <a:r>
              <a:rPr lang="en-US" dirty="0"/>
              <a:t>Focus on “unplanned” intubations in the medical patient</a:t>
            </a:r>
          </a:p>
          <a:p>
            <a:pPr lvl="1"/>
            <a:r>
              <a:rPr lang="en-US" dirty="0"/>
              <a:t>Diseases at risk</a:t>
            </a:r>
          </a:p>
          <a:p>
            <a:pPr lvl="1"/>
            <a:r>
              <a:rPr lang="en-US" dirty="0"/>
              <a:t>Trajectories of deterioration</a:t>
            </a:r>
          </a:p>
          <a:p>
            <a:r>
              <a:rPr lang="en-US" dirty="0"/>
              <a:t>Identifying risk factors</a:t>
            </a:r>
          </a:p>
          <a:p>
            <a:r>
              <a:rPr lang="en-US" dirty="0"/>
              <a:t>Identifying and developing strategies for detection/prevention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8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8936C3-8A18-4D76-B94A-CA8D2929B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Respiratory</a:t>
            </a:r>
            <a:r>
              <a:rPr lang="en-US" sz="2800" dirty="0"/>
              <a:t> </a:t>
            </a:r>
            <a:r>
              <a:rPr lang="en-US" sz="2800" b="1" dirty="0"/>
              <a:t>Compromise</a:t>
            </a:r>
            <a:r>
              <a:rPr lang="en-US" sz="2800" dirty="0"/>
              <a:t> is a state in which there is a high likelihood of decompensation into </a:t>
            </a:r>
            <a:r>
              <a:rPr lang="en-US" sz="2800" b="1" dirty="0"/>
              <a:t>respiratory</a:t>
            </a:r>
            <a:r>
              <a:rPr lang="en-US" sz="2800" dirty="0"/>
              <a:t> insufficiency, </a:t>
            </a:r>
            <a:r>
              <a:rPr lang="en-US" sz="2800" b="1" dirty="0"/>
              <a:t>respiratory</a:t>
            </a:r>
            <a:r>
              <a:rPr lang="en-US" sz="2800" dirty="0"/>
              <a:t> failure or death, but in which specific interventions (enhanced monitoring and/or therapies) might prevent or mitigate decompensation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EMRs of health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18792"/>
          </a:xfrm>
        </p:spPr>
        <p:txBody>
          <a:bodyPr/>
          <a:lstStyle/>
          <a:p>
            <a:r>
              <a:rPr lang="en-US" dirty="0"/>
              <a:t>End point is unplanned intubations (intubations &gt; 24 </a:t>
            </a:r>
            <a:r>
              <a:rPr lang="en-US" dirty="0" err="1"/>
              <a:t>hrs</a:t>
            </a:r>
            <a:r>
              <a:rPr lang="en-US" dirty="0"/>
              <a:t> post admission or surgery)</a:t>
            </a:r>
          </a:p>
          <a:p>
            <a:r>
              <a:rPr lang="en-US" dirty="0"/>
              <a:t>What are the high risk medical conditions?</a:t>
            </a:r>
          </a:p>
          <a:p>
            <a:r>
              <a:rPr lang="en-US" dirty="0"/>
              <a:t>What are the events in the 12 hours before the intubation?</a:t>
            </a:r>
          </a:p>
          <a:p>
            <a:r>
              <a:rPr lang="en-US" dirty="0"/>
              <a:t>What is the impact of hospital size, location? 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6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155829"/>
          </a:xfrm>
        </p:spPr>
        <p:txBody>
          <a:bodyPr/>
          <a:lstStyle/>
          <a:p>
            <a:r>
              <a:rPr lang="en-US" dirty="0"/>
              <a:t>Focus on “unplanned” intubations in the medical patient</a:t>
            </a:r>
          </a:p>
          <a:p>
            <a:pPr lvl="1"/>
            <a:r>
              <a:rPr lang="en-US" dirty="0"/>
              <a:t>Diseases at risk</a:t>
            </a:r>
          </a:p>
          <a:p>
            <a:pPr lvl="1"/>
            <a:r>
              <a:rPr lang="en-US" dirty="0"/>
              <a:t>Trajectories of deterioration</a:t>
            </a:r>
          </a:p>
          <a:p>
            <a:r>
              <a:rPr lang="en-US" dirty="0"/>
              <a:t>Identifying risk factors</a:t>
            </a:r>
          </a:p>
          <a:p>
            <a:pPr lvl="1"/>
            <a:r>
              <a:rPr lang="en-US" dirty="0"/>
              <a:t>Exploring EMRs of health systems – multiple hospitals/environments</a:t>
            </a:r>
          </a:p>
          <a:p>
            <a:pPr lvl="1"/>
            <a:r>
              <a:rPr lang="en-US" dirty="0"/>
              <a:t>Prospective validations of risk scores (SOFA equivalents)</a:t>
            </a:r>
          </a:p>
          <a:p>
            <a:r>
              <a:rPr lang="en-US" dirty="0"/>
              <a:t>Identifying and developing strategies for detection/prevention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287" y="1258797"/>
            <a:ext cx="8229600" cy="793709"/>
          </a:xfrm>
        </p:spPr>
        <p:txBody>
          <a:bodyPr>
            <a:noAutofit/>
          </a:bodyPr>
          <a:lstStyle/>
          <a:p>
            <a:r>
              <a:rPr lang="en-US" dirty="0"/>
              <a:t>Respiratory Compromise Institute</a:t>
            </a:r>
            <a:br>
              <a:rPr lang="en-US" dirty="0"/>
            </a:br>
            <a:r>
              <a:rPr lang="en-US" dirty="0"/>
              <a:t>Future Research Considerations - Medical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00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Respiratory Compromise Institute</a:t>
            </a:r>
            <a:br>
              <a:rPr lang="en-US" dirty="0"/>
            </a:br>
            <a:r>
              <a:rPr lang="en-US" dirty="0"/>
              <a:t>Future Research Considerations - Medical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7" y="2190650"/>
            <a:ext cx="8229600" cy="4327845"/>
          </a:xfrm>
        </p:spPr>
        <p:txBody>
          <a:bodyPr/>
          <a:lstStyle/>
          <a:p>
            <a:r>
              <a:rPr lang="en-US" dirty="0"/>
              <a:t>Focus on “unplanned” intubations in the medical patient</a:t>
            </a:r>
          </a:p>
          <a:p>
            <a:pPr lvl="1"/>
            <a:r>
              <a:rPr lang="en-US" dirty="0"/>
              <a:t>Diseases at risk</a:t>
            </a:r>
          </a:p>
          <a:p>
            <a:pPr lvl="1"/>
            <a:r>
              <a:rPr lang="en-US" dirty="0"/>
              <a:t>Trajectories of deterioration</a:t>
            </a:r>
          </a:p>
          <a:p>
            <a:r>
              <a:rPr lang="en-US" dirty="0"/>
              <a:t>Identifying risk factors</a:t>
            </a:r>
          </a:p>
          <a:p>
            <a:pPr lvl="1"/>
            <a:r>
              <a:rPr lang="en-US" dirty="0"/>
              <a:t>Exploring EMRs of health systems – multiple hospitals/environments</a:t>
            </a:r>
          </a:p>
          <a:p>
            <a:pPr lvl="1"/>
            <a:r>
              <a:rPr lang="en-US" dirty="0"/>
              <a:t>Prospective validations of risk scores (SOFA equivalents)</a:t>
            </a:r>
          </a:p>
          <a:p>
            <a:r>
              <a:rPr lang="en-US" dirty="0"/>
              <a:t>Identifying and developing strategies for detection/prevention</a:t>
            </a:r>
          </a:p>
          <a:p>
            <a:pPr lvl="1"/>
            <a:r>
              <a:rPr lang="en-US" dirty="0"/>
              <a:t>Evaluate monitoring tools </a:t>
            </a:r>
          </a:p>
          <a:p>
            <a:pPr lvl="1"/>
            <a:r>
              <a:rPr lang="en-US" dirty="0"/>
              <a:t>Evaluating risk adjusted monitoring strategies </a:t>
            </a: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0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53CF5C8-B8C4-49DF-BFC2-61CF1E48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946246"/>
            <a:ext cx="8343041" cy="4179917"/>
          </a:xfrm>
        </p:spPr>
        <p:txBody>
          <a:bodyPr>
            <a:normAutofit/>
          </a:bodyPr>
          <a:lstStyle/>
          <a:p>
            <a:r>
              <a:rPr lang="en-US" sz="2400" dirty="0"/>
              <a:t>All clinical matters overseen by Clinical Advisory Committee</a:t>
            </a:r>
          </a:p>
          <a:p>
            <a:pPr lvl="2"/>
            <a:r>
              <a:rPr lang="en-US" sz="2400" dirty="0"/>
              <a:t>Society representatives from broad cross section:  CHEST/ACCP, NAMDRC, ATS, ASA, SCCM, SHM, ACEP, NAEMS, NACNS, NBRC, SASM, PPAHS, AARC/Canadian Society of RTs</a:t>
            </a:r>
          </a:p>
          <a:p>
            <a:pPr lvl="2"/>
            <a:r>
              <a:rPr lang="en-US" sz="2400" dirty="0"/>
              <a:t>Physicians who have signaled interest in our research and educational goals</a:t>
            </a:r>
          </a:p>
        </p:txBody>
      </p:sp>
      <p:pic>
        <p:nvPicPr>
          <p:cNvPr id="4" name="Picture 3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86EDDA-5DC4-44A8-870E-63C66A54ACDE}"/>
              </a:ext>
            </a:extLst>
          </p:cNvPr>
          <p:cNvSpPr txBox="1"/>
          <p:nvPr/>
        </p:nvSpPr>
        <p:spPr>
          <a:xfrm>
            <a:off x="885200" y="2576987"/>
            <a:ext cx="75866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Retrospective observational analysis of STEMIs occurring 2008-2013 in California State Inpatient Database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5% of STEMIs occurred in patients who developed STEMI after hospitalization for condition other than Acute Coronary Syndrome (ACS)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Patients with inpatient-onset STEMI higher mortality: </a:t>
            </a:r>
          </a:p>
          <a:p>
            <a:pPr lvl="1"/>
            <a:r>
              <a:rPr lang="en-US" sz="2100" dirty="0"/>
              <a:t>33.6% versus 9.2%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064" y="1131093"/>
            <a:ext cx="8930936" cy="1118009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Higher mortality of STEMI identified after hospitalization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200" y="6055971"/>
            <a:ext cx="79566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Kaul</a:t>
            </a:r>
            <a:r>
              <a:rPr lang="en-US" sz="1050" dirty="0"/>
              <a:t> P, </a:t>
            </a:r>
            <a:r>
              <a:rPr lang="en-US" sz="1050" dirty="0" err="1"/>
              <a:t>Federspiel</a:t>
            </a:r>
            <a:r>
              <a:rPr lang="en-US" sz="1050" dirty="0"/>
              <a:t> JJ, Dai X, Stearns SC, Smith SC, Yeung M, </a:t>
            </a:r>
            <a:r>
              <a:rPr lang="en-US" sz="1050" dirty="0" err="1"/>
              <a:t>Beyhaghi</a:t>
            </a:r>
            <a:r>
              <a:rPr lang="en-US" sz="1050" dirty="0"/>
              <a:t> H, Zhou L, Stouffer GA. Association of Inpatient vs Outpatient Onset of ST-Elevation Myocardial Infarction With Treatment and Clinical Outcomes. JAMA. 2014;312(19):1999–2007. </a:t>
            </a:r>
          </a:p>
        </p:txBody>
      </p:sp>
      <p:pic>
        <p:nvPicPr>
          <p:cNvPr id="9" name="Picture 8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6292" y="1698172"/>
            <a:ext cx="6653813" cy="3526972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Hypothesis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+mn-lt"/>
              </a:rPr>
              <a:t>Acute respiratory failure diagnosed after hospital admission (hospital-acquired) has increased mortality compared to acute respiratory failure diagnosed on hospital </a:t>
            </a:r>
            <a:r>
              <a:rPr lang="en-US" dirty="0" smtClean="0">
                <a:latin typeface="+mn-lt"/>
              </a:rPr>
              <a:t>admission.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611" y="2022444"/>
            <a:ext cx="7597067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lvl="0" indent="-223838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54585A"/>
                </a:solidFill>
                <a:cs typeface="Arial"/>
              </a:rPr>
              <a:t>5% Medicare Standard Analytic Files for inpatient admissions to short term acute care hospitals</a:t>
            </a:r>
          </a:p>
          <a:p>
            <a:pPr marL="223838" lvl="0" indent="-223838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54585A"/>
                </a:solidFill>
                <a:cs typeface="Arial"/>
              </a:rPr>
              <a:t>January 1, 2012 to December 31, 2014</a:t>
            </a:r>
          </a:p>
          <a:p>
            <a:pPr marL="223838" lvl="0" indent="-223838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54585A"/>
                </a:solidFill>
                <a:cs typeface="Arial"/>
              </a:rPr>
              <a:t>ICD-9 procedure code for ventilation (93.90, 96.7x, 96.04) </a:t>
            </a:r>
            <a:r>
              <a:rPr lang="en-US" sz="2100" u="sng" dirty="0">
                <a:solidFill>
                  <a:srgbClr val="54585A"/>
                </a:solidFill>
                <a:cs typeface="Arial"/>
              </a:rPr>
              <a:t>or</a:t>
            </a:r>
            <a:r>
              <a:rPr lang="en-US" sz="2100" dirty="0">
                <a:solidFill>
                  <a:srgbClr val="54585A"/>
                </a:solidFill>
                <a:cs typeface="Arial"/>
              </a:rPr>
              <a:t> ICD-9 diagnosis code for acute respiratory failure (518.51, 518.52, 518.53, 518.81, 518.82, 518.84, 799.1x)</a:t>
            </a:r>
          </a:p>
          <a:p>
            <a:pPr marL="223838" lvl="0" indent="-223838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54585A"/>
                </a:solidFill>
                <a:cs typeface="Arial"/>
              </a:rPr>
              <a:t>On any day ≥ 2</a:t>
            </a:r>
            <a:r>
              <a:rPr lang="en-US" sz="2100" baseline="30000" dirty="0">
                <a:solidFill>
                  <a:srgbClr val="54585A"/>
                </a:solidFill>
                <a:cs typeface="Arial"/>
              </a:rPr>
              <a:t>nd</a:t>
            </a:r>
            <a:r>
              <a:rPr lang="en-US" sz="2100" dirty="0">
                <a:solidFill>
                  <a:srgbClr val="54585A"/>
                </a:solidFill>
                <a:cs typeface="Arial"/>
              </a:rPr>
              <a:t> inpatient day, 1 or more physician visit with ICD-9 diagnosis for acute respiratory failure (518.51, 518.52, 518.53, 518.81, 518.82, 518.84, 799.1x) or a CPT code for critical care or ventilator management (99291, 99292, 94002, 94003, or 94660) – need physician billing to determine timing of </a:t>
            </a:r>
            <a:r>
              <a:rPr lang="en-US" sz="2100" dirty="0" smtClean="0">
                <a:solidFill>
                  <a:srgbClr val="54585A"/>
                </a:solidFill>
                <a:cs typeface="Arial"/>
              </a:rPr>
              <a:t>diagnosis</a:t>
            </a:r>
            <a:endParaRPr lang="en-US" sz="2100" dirty="0">
              <a:solidFill>
                <a:srgbClr val="54585A"/>
              </a:solidFill>
              <a:cs typeface="Arial"/>
            </a:endParaRPr>
          </a:p>
        </p:txBody>
      </p:sp>
      <p:pic>
        <p:nvPicPr>
          <p:cNvPr id="8" name="Picture 7" descr="Image result for respiratory compromise institute">
            <a:extLst>
              <a:ext uri="{FF2B5EF4-FFF2-40B4-BE49-F238E27FC236}">
                <a16:creationId xmlns="" xmlns:a16="http://schemas.microsoft.com/office/drawing/2014/main" id="{530A6B55-C2D2-476B-8467-3267BF8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" y="36461"/>
            <a:ext cx="2135517" cy="9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54585A"/>
      </a:dk1>
      <a:lt1>
        <a:srgbClr val="FFFFFF"/>
      </a:lt1>
      <a:dk2>
        <a:srgbClr val="005587"/>
      </a:dk2>
      <a:lt2>
        <a:srgbClr val="EEECE1"/>
      </a:lt2>
      <a:accent1>
        <a:srgbClr val="00A3E1"/>
      </a:accent1>
      <a:accent2>
        <a:srgbClr val="DDA46F"/>
      </a:accent2>
      <a:accent3>
        <a:srgbClr val="A4123F"/>
      </a:accent3>
      <a:accent4>
        <a:srgbClr val="5C82A5"/>
      </a:accent4>
      <a:accent5>
        <a:srgbClr val="EED484"/>
      </a:accent5>
      <a:accent6>
        <a:srgbClr val="FF6A13"/>
      </a:accent6>
      <a:hlink>
        <a:srgbClr val="0072CE"/>
      </a:hlink>
      <a:folHlink>
        <a:srgbClr val="7020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2652</Words>
  <Application>Microsoft Office PowerPoint</Application>
  <PresentationFormat>On-screen Show (4:3)</PresentationFormat>
  <Paragraphs>543</Paragraphs>
  <Slides>52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Helvetica</vt:lpstr>
      <vt:lpstr>Mangal</vt:lpstr>
      <vt:lpstr>Times New Roman</vt:lpstr>
      <vt:lpstr>Verdana</vt:lpstr>
      <vt:lpstr>Wingdings</vt:lpstr>
      <vt:lpstr>Office Theme</vt:lpstr>
      <vt:lpstr>The Respiratory Compromise Institute</vt:lpstr>
      <vt:lpstr>Disclosures</vt:lpstr>
      <vt:lpstr>PowerPoint Presentation</vt:lpstr>
      <vt:lpstr>PowerPoint Presentation</vt:lpstr>
      <vt:lpstr>PowerPoint Presentation</vt:lpstr>
      <vt:lpstr>PowerPoint Presentation</vt:lpstr>
      <vt:lpstr> Higher mortality of STEMI identified after hospitalization </vt:lpstr>
      <vt:lpstr>Hypothesis   Acute respiratory failure diagnosed after hospital admission (hospital-acquired) has increased mortality compared to acute respiratory failure diagnosed on hospital admission.</vt:lpstr>
      <vt:lpstr>Methodology </vt:lpstr>
      <vt:lpstr>Results</vt:lpstr>
      <vt:lpstr>ICD-9 Diagnosis Codes</vt:lpstr>
      <vt:lpstr>How good are claims data for defining mechanical ventilation?</vt:lpstr>
      <vt:lpstr>Administrative data</vt:lpstr>
      <vt:lpstr>Respiratory Failure That  Develops During Hospitalization:            A Comparison of Medical vs. Surgical                     Medicare Patients   </vt:lpstr>
      <vt:lpstr>A Comparison of Medical vs. Surgical  Medicare Patients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Respiratory Compromise Institute</vt:lpstr>
      <vt:lpstr>PowerPoint Presentation</vt:lpstr>
      <vt:lpstr>RCI: Respiratory Compromise </vt:lpstr>
      <vt:lpstr>PowerPoint Presentation</vt:lpstr>
      <vt:lpstr>Respiratory Illness</vt:lpstr>
      <vt:lpstr>NORA Closed Claim Database</vt:lpstr>
      <vt:lpstr>PowerPoint Presentation</vt:lpstr>
      <vt:lpstr>PowerPoint Presentation</vt:lpstr>
      <vt:lpstr>Causes of Opioid-Related Respiratory Depression</vt:lpstr>
      <vt:lpstr>PowerPoint Presentation</vt:lpstr>
      <vt:lpstr>PCA: Respiratory Compromise</vt:lpstr>
      <vt:lpstr>PowerPoint Presentation</vt:lpstr>
      <vt:lpstr>PowerPoint Presentation</vt:lpstr>
      <vt:lpstr>Risk Factors</vt:lpstr>
      <vt:lpstr>Clinical Applications of Capnography</vt:lpstr>
      <vt:lpstr>Type 2: Classic CO2 Narcosis</vt:lpstr>
      <vt:lpstr>PowerPoint Presentation</vt:lpstr>
      <vt:lpstr>RRTs may not change mortality rates</vt:lpstr>
      <vt:lpstr>PowerPoint Presentation</vt:lpstr>
      <vt:lpstr>PowerPoint Presentation</vt:lpstr>
      <vt:lpstr>PowerPoint Presentation</vt:lpstr>
      <vt:lpstr>The Opportunity</vt:lpstr>
      <vt:lpstr>PowerPoint Presentation</vt:lpstr>
      <vt:lpstr>Respiratory Compromise Institute Future Research Considerations - Medical </vt:lpstr>
      <vt:lpstr>Respiratory Compromise Institute Future Research Considerations - Medical </vt:lpstr>
      <vt:lpstr>Disease states at risk</vt:lpstr>
      <vt:lpstr>Trajectories of deterioration</vt:lpstr>
      <vt:lpstr>Respiratory Compromise Institute Future Research Considerations - Medical </vt:lpstr>
      <vt:lpstr>Exploring EMRs of health systems</vt:lpstr>
      <vt:lpstr>Respiratory Compromise Institute Future Research Considerations - Medical </vt:lpstr>
      <vt:lpstr>Respiratory Compromise Institute Future Research Considerations - Medical </vt:lpstr>
    </vt:vector>
  </TitlesOfParts>
  <Company>ACCP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Egresits</dc:creator>
  <cp:lastModifiedBy>Jared Kornblatt</cp:lastModifiedBy>
  <cp:revision>50</cp:revision>
  <cp:lastPrinted>2017-12-07T15:50:17Z</cp:lastPrinted>
  <dcterms:created xsi:type="dcterms:W3CDTF">2013-11-08T16:58:12Z</dcterms:created>
  <dcterms:modified xsi:type="dcterms:W3CDTF">2017-12-07T16:06:03Z</dcterms:modified>
</cp:coreProperties>
</file>